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9"/>
  </p:notesMasterIdLst>
  <p:handoutMasterIdLst>
    <p:handoutMasterId r:id="rId80"/>
  </p:handoutMasterIdLst>
  <p:sldIdLst>
    <p:sldId id="350" r:id="rId2"/>
    <p:sldId id="400" r:id="rId3"/>
    <p:sldId id="398" r:id="rId4"/>
    <p:sldId id="399" r:id="rId5"/>
    <p:sldId id="396" r:id="rId6"/>
    <p:sldId id="397" r:id="rId7"/>
    <p:sldId id="309" r:id="rId8"/>
    <p:sldId id="330" r:id="rId9"/>
    <p:sldId id="331" r:id="rId10"/>
    <p:sldId id="383" r:id="rId11"/>
    <p:sldId id="363" r:id="rId12"/>
    <p:sldId id="384" r:id="rId13"/>
    <p:sldId id="364" r:id="rId14"/>
    <p:sldId id="385" r:id="rId15"/>
    <p:sldId id="365" r:id="rId16"/>
    <p:sldId id="386" r:id="rId17"/>
    <p:sldId id="313" r:id="rId18"/>
    <p:sldId id="387" r:id="rId19"/>
    <p:sldId id="314" r:id="rId20"/>
    <p:sldId id="388" r:id="rId21"/>
    <p:sldId id="362" r:id="rId22"/>
    <p:sldId id="366" r:id="rId23"/>
    <p:sldId id="372" r:id="rId24"/>
    <p:sldId id="389" r:id="rId25"/>
    <p:sldId id="367" r:id="rId26"/>
    <p:sldId id="374" r:id="rId27"/>
    <p:sldId id="377" r:id="rId28"/>
    <p:sldId id="322" r:id="rId29"/>
    <p:sldId id="334" r:id="rId30"/>
    <p:sldId id="391" r:id="rId31"/>
    <p:sldId id="405" r:id="rId32"/>
    <p:sldId id="370" r:id="rId33"/>
    <p:sldId id="406" r:id="rId34"/>
    <p:sldId id="392" r:id="rId35"/>
    <p:sldId id="404" r:id="rId36"/>
    <p:sldId id="378" r:id="rId37"/>
    <p:sldId id="379" r:id="rId38"/>
    <p:sldId id="373" r:id="rId39"/>
    <p:sldId id="380" r:id="rId40"/>
    <p:sldId id="320" r:id="rId41"/>
    <p:sldId id="354" r:id="rId42"/>
    <p:sldId id="382" r:id="rId43"/>
    <p:sldId id="393" r:id="rId44"/>
    <p:sldId id="394" r:id="rId45"/>
    <p:sldId id="323" r:id="rId46"/>
    <p:sldId id="401" r:id="rId47"/>
    <p:sldId id="402" r:id="rId48"/>
    <p:sldId id="403" r:id="rId49"/>
    <p:sldId id="340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orient="horz" pos="4185">
          <p15:clr>
            <a:srgbClr val="A4A3A4"/>
          </p15:clr>
        </p15:guide>
        <p15:guide id="3" pos="2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9FF33"/>
    <a:srgbClr val="00CC00"/>
    <a:srgbClr val="FFFF99"/>
    <a:srgbClr val="FF9933"/>
    <a:srgbClr val="0099FF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86406" autoAdjust="0"/>
  </p:normalViewPr>
  <p:slideViewPr>
    <p:cSldViewPr snapToGrid="0" snapToObjects="1">
      <p:cViewPr varScale="1">
        <p:scale>
          <a:sx n="73" d="100"/>
          <a:sy n="73" d="100"/>
        </p:scale>
        <p:origin x="1164" y="72"/>
      </p:cViewPr>
      <p:guideLst>
        <p:guide orient="horz" pos="1872"/>
        <p:guide orient="horz" pos="4185"/>
        <p:guide pos="28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516"/>
    </p:cViewPr>
  </p:sorterViewPr>
  <p:notesViewPr>
    <p:cSldViewPr snapToGrid="0" snapToObjects="1">
      <p:cViewPr varScale="1">
        <p:scale>
          <a:sx n="30" d="100"/>
          <a:sy n="30" d="100"/>
        </p:scale>
        <p:origin x="-1046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5231C1F-E234-4EC8-A9F9-48CFF8F4D8C6}" type="datetime1">
              <a:rPr lang="zh-TW" altLang="en-US"/>
              <a:pPr>
                <a:defRPr/>
              </a:pPr>
              <a:t>2018/11/21</a:t>
            </a:fld>
            <a:endParaRPr lang="en-US" altLang="zh-TW"/>
          </a:p>
        </p:txBody>
      </p:sp>
      <p:sp>
        <p:nvSpPr>
          <p:cNvPr id="151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1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05BD8FAE-5FF0-4AB5-9D91-4C3A7549571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9702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DE3BE6F-39AC-4A61-A554-76D7593C3A28}" type="datetime1">
              <a:rPr lang="zh-TW" altLang="en-US"/>
              <a:pPr>
                <a:defRPr/>
              </a:pPr>
              <a:t>2018/11/21</a:t>
            </a:fld>
            <a:endParaRPr lang="en-US" altLang="zh-TW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0216B92A-F7D1-4783-8B6A-4595AFC17FA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91777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C8CE11-6160-4D70-A048-420EF26B4408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EF38D4-901A-4FF5-8B56-FC88140E288E}" type="slidenum">
              <a:rPr lang="zh-TW" altLang="en-US"/>
              <a:pPr>
                <a:spcBef>
                  <a:spcPct val="0"/>
                </a:spcBef>
              </a:pPr>
              <a:t>1</a:t>
            </a:fld>
            <a:endParaRPr lang="en-US" altLang="zh-TW"/>
          </a:p>
        </p:txBody>
      </p:sp>
      <p:sp>
        <p:nvSpPr>
          <p:cNvPr id="1638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026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1FC85-EF43-4A44-8CE1-C783CAD02E2D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37893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63AA74-CBAB-4DBE-B2EC-6E66051E6959}" type="slidenum">
              <a:rPr lang="zh-TW" altLang="en-US"/>
              <a:pPr>
                <a:spcBef>
                  <a:spcPct val="0"/>
                </a:spcBef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70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0FC4AF-C480-4FB3-8639-BBC313F56FD9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39941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70D88F-0506-4A37-A139-012DD2A6FDC6}" type="slidenum">
              <a:rPr lang="zh-TW" altLang="en-US"/>
              <a:pPr>
                <a:spcBef>
                  <a:spcPct val="0"/>
                </a:spcBef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5146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D253FC-56B0-4F62-BB9B-584012AB90F9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4198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DABE13F-BB82-4BEB-93EF-3531A461F723}" type="slidenum">
              <a:rPr lang="zh-TW" altLang="en-US"/>
              <a:pPr>
                <a:spcBef>
                  <a:spcPct val="0"/>
                </a:spcBef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614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2FCBCD-6865-498A-8EAF-4BAC92A5178B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4403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AD2DEA-A084-4579-A762-C51CD47F5C08}" type="slidenum">
              <a:rPr lang="zh-TW" altLang="en-US"/>
              <a:pPr>
                <a:spcBef>
                  <a:spcPct val="0"/>
                </a:spcBef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6131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92AD77-4237-48DF-AA58-EBAA678B380A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4608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B48273-924E-415C-8780-7EAED2C49B2B}" type="slidenum">
              <a:rPr lang="zh-TW" altLang="en-US"/>
              <a:pPr>
                <a:spcBef>
                  <a:spcPct val="0"/>
                </a:spcBef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163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E3A98B-F128-418B-9AB4-B611B4A5D08E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48133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F92F75-B063-4CD5-A49A-0F4AB353F5F4}" type="slidenum">
              <a:rPr lang="zh-TW" altLang="en-US"/>
              <a:pPr>
                <a:spcBef>
                  <a:spcPct val="0"/>
                </a:spcBef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9846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8C2E56-B405-464D-BF7D-243C8A4D0165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50181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BC744F-DE9D-4CE5-AB74-EE4387912140}" type="slidenum">
              <a:rPr lang="zh-TW" altLang="en-US"/>
              <a:pPr>
                <a:spcBef>
                  <a:spcPct val="0"/>
                </a:spcBef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4170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7265A1-15DE-4F3A-A4AD-05C41C54405B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5222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A87692-E80A-4D96-AE47-DD5E6CFADC90}" type="slidenum">
              <a:rPr lang="zh-TW" altLang="en-US"/>
              <a:pPr>
                <a:spcBef>
                  <a:spcPct val="0"/>
                </a:spcBef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851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64E2A4-0622-46FF-A65F-55AA56303F82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5427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76D085-7162-4B69-AE9B-A03E8A936494}" type="slidenum">
              <a:rPr lang="zh-TW" altLang="en-US"/>
              <a:pPr>
                <a:spcBef>
                  <a:spcPct val="0"/>
                </a:spcBef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6362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9DD0B2C-02C4-496C-922B-7403DBE52683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5734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BC19E39-1BE5-4E2D-BF6E-9083D15114E2}" type="slidenum">
              <a:rPr lang="zh-TW" altLang="en-US"/>
              <a:pPr>
                <a:spcBef>
                  <a:spcPct val="0"/>
                </a:spcBef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173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04AA63-60C1-4236-A2CB-F44CF9644F53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1843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9E8B68-2741-4581-80E6-FAC4368EDF1E}" type="slidenum">
              <a:rPr lang="zh-TW" altLang="en-US"/>
              <a:pPr>
                <a:spcBef>
                  <a:spcPct val="0"/>
                </a:spcBef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00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5CB63A-78DE-4F1D-AFD1-152834DBB5A4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5939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926C77C-FBE1-47AD-AA2F-9C8ABD91CE5F}" type="slidenum">
              <a:rPr lang="zh-TW" altLang="en-US"/>
              <a:pPr>
                <a:spcBef>
                  <a:spcPct val="0"/>
                </a:spcBef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415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CA57EE-19DA-4DA3-B95C-10BAF75956B6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6144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CCD1E3-9746-4A4E-A07A-17AC43C77AFE}" type="slidenum">
              <a:rPr lang="zh-TW" altLang="en-US"/>
              <a:pPr>
                <a:spcBef>
                  <a:spcPct val="0"/>
                </a:spcBef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621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3492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396C88-7F6D-4855-BE32-3402ABEA2ACE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63493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18E06A-7F46-4B51-ADB6-B4B5C9842A16}" type="slidenum">
              <a:rPr lang="zh-TW" altLang="en-US"/>
              <a:pPr>
                <a:spcBef>
                  <a:spcPct val="0"/>
                </a:spcBef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5572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5540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7C81488-A7DF-4AFA-9C99-B709CA53A52F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65541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78BC1-5F3C-4D13-902F-EBF21700FB4E}" type="slidenum">
              <a:rPr lang="zh-TW" altLang="en-US"/>
              <a:pPr>
                <a:spcBef>
                  <a:spcPct val="0"/>
                </a:spcBef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7006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758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E4AB53-C1DF-4C65-8C31-7E97B03F0C6E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6758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05C92E4-D92B-4090-9329-F6AA5986A7B2}" type="slidenum">
              <a:rPr lang="zh-TW" altLang="en-US"/>
              <a:pPr>
                <a:spcBef>
                  <a:spcPct val="0"/>
                </a:spcBef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351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963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811D84D-2219-40E4-A115-C511E0E432D7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6963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3BD84B-032F-44DC-915B-E2E83BF104C0}" type="slidenum">
              <a:rPr lang="zh-TW" altLang="en-US"/>
              <a:pPr>
                <a:spcBef>
                  <a:spcPct val="0"/>
                </a:spcBef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273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0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EE934D-C0A6-41AF-8EC3-F2B0DF7E46DE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7270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ECB58B-F922-4420-A4CD-76F90D968CF0}" type="slidenum">
              <a:rPr lang="zh-TW" altLang="en-US"/>
              <a:pPr>
                <a:spcBef>
                  <a:spcPct val="0"/>
                </a:spcBef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701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5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325EA59-81AF-436D-9C2F-60171DE14873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7475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4B4DFE-83FF-4D86-B986-C447C0F59195}" type="slidenum">
              <a:rPr lang="zh-TW" altLang="en-US"/>
              <a:pPr>
                <a:spcBef>
                  <a:spcPct val="0"/>
                </a:spcBef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9502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680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44D7FD-E022-49C0-97F1-32DD05B7D008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7680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A7B934-FC9F-420D-9E63-8F8B376C5293}" type="slidenum">
              <a:rPr lang="zh-TW" altLang="en-US"/>
              <a:pPr>
                <a:spcBef>
                  <a:spcPct val="0"/>
                </a:spcBef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5964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987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667EEF-BF01-4D94-8D35-E9FF6BA682B8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7987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3A4DBE-FC08-4590-BC0C-9E5F332ED014}" type="slidenum">
              <a:rPr lang="zh-TW" altLang="en-US"/>
              <a:pPr>
                <a:spcBef>
                  <a:spcPct val="0"/>
                </a:spcBef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355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24C354-5C03-4679-86BB-2D80D7E2E112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1DF351-A80D-494C-90E2-F05063B93987}" type="slidenum">
              <a:rPr lang="zh-TW" altLang="en-US"/>
              <a:pPr>
                <a:spcBef>
                  <a:spcPct val="0"/>
                </a:spcBef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005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2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866B3B-C8BC-455C-9922-99A8ACE2A2B0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8192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626376E-4C5E-4CD4-8580-590DBE9C607D}" type="slidenum">
              <a:rPr lang="zh-TW" altLang="en-US"/>
              <a:pPr>
                <a:spcBef>
                  <a:spcPct val="0"/>
                </a:spcBef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2580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3972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1F83EFC-1806-4ACA-A04B-D0CA74BA96C9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83973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2FA57F-5A83-4386-B57B-0590BC0AB1A2}" type="slidenum">
              <a:rPr lang="zh-TW" altLang="en-US"/>
              <a:pPr>
                <a:spcBef>
                  <a:spcPct val="0"/>
                </a:spcBef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6616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6020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6666A6-1D8C-47E2-A92D-FF7AD5441714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86021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CBE8F2-C986-43CB-BBBD-60F69C1A8C62}" type="slidenum">
              <a:rPr lang="zh-TW" altLang="en-US"/>
              <a:pPr>
                <a:spcBef>
                  <a:spcPct val="0"/>
                </a:spcBef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2176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806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59D72F9-C068-4258-A7B9-2D1EA4E2FD4C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8806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015F63-E6AC-4818-8385-574024EF2B6F}" type="slidenum">
              <a:rPr lang="zh-TW" altLang="en-US"/>
              <a:pPr>
                <a:spcBef>
                  <a:spcPct val="0"/>
                </a:spcBef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5331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011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D864DF-A6FD-4959-8B9F-2EE6DA2B6689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9011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40A4E1-8DE4-4182-BD1B-8E50AEE5D91F}" type="slidenum">
              <a:rPr lang="zh-TW" altLang="en-US"/>
              <a:pPr>
                <a:spcBef>
                  <a:spcPct val="0"/>
                </a:spcBef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2199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16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BCA328-05BA-4036-BEB9-84B83F31C4CC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9216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BB3BD9-59E6-4809-9CD6-97E1DAC81541}" type="slidenum">
              <a:rPr lang="zh-TW" altLang="en-US"/>
              <a:pPr>
                <a:spcBef>
                  <a:spcPct val="0"/>
                </a:spcBef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5089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4212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0553D5-C9E9-4A6D-8CDA-86D0E4C29F3E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94213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8E71F94-25B4-4453-B4C8-BF08EE389F5D}" type="slidenum">
              <a:rPr lang="zh-TW" altLang="en-US"/>
              <a:pPr>
                <a:spcBef>
                  <a:spcPct val="0"/>
                </a:spcBef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2154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6260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F25D39-9B0A-4983-A70C-ECF4A66AB082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96261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4E3782-B8F7-444C-BA24-BE04A8B5DDBF}" type="slidenum">
              <a:rPr lang="zh-TW" altLang="en-US"/>
              <a:pPr>
                <a:spcBef>
                  <a:spcPct val="0"/>
                </a:spcBef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6418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830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CAEBA15-7A6E-4DAA-AB49-41DBC28B1997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9830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2260AD-1D9B-45E7-9886-22C1482BF6B0}" type="slidenum">
              <a:rPr lang="zh-TW" altLang="en-US"/>
              <a:pPr>
                <a:spcBef>
                  <a:spcPct val="0"/>
                </a:spcBef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2015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35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427095-8823-4713-ABDA-B4EFFCF8AFF3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10035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08F3E0-703B-4C5C-8CBB-3101066E7241}" type="slidenum">
              <a:rPr lang="zh-TW" altLang="en-US"/>
              <a:pPr>
                <a:spcBef>
                  <a:spcPct val="0"/>
                </a:spcBef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8216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8AA690-11AA-4231-9F36-005C947D9E33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2560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B01BC5-96C1-4181-9CA4-12899D6E57B7}" type="slidenum">
              <a:rPr lang="zh-TW" altLang="en-US"/>
              <a:pPr>
                <a:spcBef>
                  <a:spcPct val="0"/>
                </a:spcBef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793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B34C7A-06DA-48C9-8B59-3DE34791AB7B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27653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95F0EA-29C6-4481-A77D-E4FA64BFD181}" type="slidenum">
              <a:rPr lang="zh-TW" altLang="en-US"/>
              <a:pPr>
                <a:spcBef>
                  <a:spcPct val="0"/>
                </a:spcBef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893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A469121-6418-4484-902E-691F170E53C2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29701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A5349C-3B65-4088-BE14-345FB99B8F86}" type="slidenum">
              <a:rPr lang="zh-TW" altLang="en-US"/>
              <a:pPr>
                <a:spcBef>
                  <a:spcPct val="0"/>
                </a:spcBef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254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7B76BC-0663-459E-9FA7-1C2DB970973F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31749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5BC9E03-8FCD-40C0-94E3-B90DC03E2BB5}" type="slidenum">
              <a:rPr lang="zh-TW" altLang="en-US"/>
              <a:pPr>
                <a:spcBef>
                  <a:spcPct val="0"/>
                </a:spcBef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726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EB8527-CB1B-44D2-BA9C-2519B636DB35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33797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B0EE1B-5D25-4A31-8AD8-741C629D5890}" type="slidenum">
              <a:rPr lang="zh-TW" altLang="en-US"/>
              <a:pPr>
                <a:spcBef>
                  <a:spcPct val="0"/>
                </a:spcBef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164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D04462-EBA3-4C94-B670-169905E35249}" type="datetime1">
              <a:rPr lang="zh-TW" altLang="en-US" smtClean="0"/>
              <a:pPr>
                <a:spcBef>
                  <a:spcPct val="0"/>
                </a:spcBef>
              </a:pPr>
              <a:t>2018/11/21</a:t>
            </a:fld>
            <a:endParaRPr lang="en-US" altLang="zh-TW"/>
          </a:p>
        </p:txBody>
      </p:sp>
      <p:sp>
        <p:nvSpPr>
          <p:cNvPr id="35845" name="投影片編號版面配置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26CE13-68F1-4267-ABB6-764775CB2ACC}" type="slidenum">
              <a:rPr lang="zh-TW" altLang="en-US"/>
              <a:pPr>
                <a:spcBef>
                  <a:spcPct val="0"/>
                </a:spcBef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553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/>
          <p:cNvSpPr>
            <a:spLocks noChangeShapeType="1"/>
          </p:cNvSpPr>
          <p:nvPr userDrawn="1"/>
        </p:nvSpPr>
        <p:spPr bwMode="auto">
          <a:xfrm>
            <a:off x="369888" y="6370638"/>
            <a:ext cx="83518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62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876B2C-A153-447D-A3F6-50F5DB13E3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90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C31A70-52FB-4FCB-99F0-51C879D8F1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2038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15125" y="173038"/>
            <a:ext cx="2082800" cy="6281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173038"/>
            <a:ext cx="6096000" cy="6281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29C2CD-D727-4F37-866C-15797EBBC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781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EE7DAB-BE3F-4A92-8954-1EAE4F5C8E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769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369888" y="6370638"/>
            <a:ext cx="83518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505575"/>
            <a:ext cx="2895600" cy="2000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90000"/>
              </a:lnSpc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© Shamkant B. Navathe</a:t>
            </a:r>
          </a:p>
          <a:p>
            <a:pPr>
              <a:defRPr/>
            </a:pPr>
            <a:r>
              <a:rPr lang="en-US" altLang="zh-TW"/>
              <a:t>CC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fld id="{BC46D921-1346-4D6C-951E-03F525B5C10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440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E6F12-5BEE-4A9C-90AE-68287E9BCDDB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/47</a:t>
            </a:r>
          </a:p>
        </p:txBody>
      </p:sp>
    </p:spTree>
    <p:extLst>
      <p:ext uri="{BB962C8B-B14F-4D97-AF65-F5344CB8AC3E}">
        <p14:creationId xmlns:p14="http://schemas.microsoft.com/office/powerpoint/2010/main" val="3293291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383B40-96E6-4305-B286-668BB98A15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764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6725" y="1412875"/>
            <a:ext cx="4089400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08525" y="1412875"/>
            <a:ext cx="4089400" cy="504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B2B356-EBF3-4B48-985D-EB306606C5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810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EDBA38-D857-49B4-9A68-59CA0B4C23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337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D90A-5B46-4DF4-9C8C-C8E856110845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/47</a:t>
            </a:r>
          </a:p>
        </p:txBody>
      </p:sp>
    </p:spTree>
    <p:extLst>
      <p:ext uri="{BB962C8B-B14F-4D97-AF65-F5344CB8AC3E}">
        <p14:creationId xmlns:p14="http://schemas.microsoft.com/office/powerpoint/2010/main" val="199506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70A44-69D4-42EF-B7F7-B3888941C517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/47</a:t>
            </a:r>
          </a:p>
        </p:txBody>
      </p:sp>
    </p:spTree>
    <p:extLst>
      <p:ext uri="{BB962C8B-B14F-4D97-AF65-F5344CB8AC3E}">
        <p14:creationId xmlns:p14="http://schemas.microsoft.com/office/powerpoint/2010/main" val="208947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A5BCAE-7772-4DAD-B3B4-92C3CD7D8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37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1C5DA6-1D86-443B-BDC8-CA7A05F15B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028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173038"/>
            <a:ext cx="83312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54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07238" y="6454775"/>
            <a:ext cx="190500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b="1" smtClean="0">
                <a:solidFill>
                  <a:schemeClr val="bg2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F56283F-7E2B-4AAF-A16D-5336CB7810D8}" type="slidenum">
              <a:rPr lang="en-US" altLang="zh-TW"/>
              <a:pPr>
                <a:defRPr/>
              </a:pPr>
              <a:t>‹#›</a:t>
            </a:fld>
            <a:r>
              <a:rPr lang="en-US" altLang="zh-TW"/>
              <a:t>/47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412875"/>
            <a:ext cx="83312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65" r:id="rId1"/>
    <p:sldLayoutId id="2147484262" r:id="rId2"/>
    <p:sldLayoutId id="2147484266" r:id="rId3"/>
    <p:sldLayoutId id="2147484267" r:id="rId4"/>
    <p:sldLayoutId id="2147484268" r:id="rId5"/>
    <p:sldLayoutId id="2147484263" r:id="rId6"/>
    <p:sldLayoutId id="2147484264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9pPr>
    </p:titleStyle>
    <p:bodyStyle>
      <a:lvl1pPr marL="263525" indent="-263525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300038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sz="2800">
          <a:solidFill>
            <a:schemeClr val="bg2"/>
          </a:solidFill>
          <a:latin typeface="+mn-lt"/>
        </a:defRPr>
      </a:lvl2pPr>
      <a:lvl3pPr marL="1150938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45.xml"/><Relationship Id="rId3" Type="http://schemas.openxmlformats.org/officeDocument/2006/relationships/image" Target="../media/image8.png"/><Relationship Id="rId7" Type="http://schemas.openxmlformats.org/officeDocument/2006/relationships/slide" Target="slide17.xml"/><Relationship Id="rId12" Type="http://schemas.openxmlformats.org/officeDocument/2006/relationships/slide" Target="slide4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43.xml"/><Relationship Id="rId5" Type="http://schemas.openxmlformats.org/officeDocument/2006/relationships/slide" Target="slide10.xml"/><Relationship Id="rId10" Type="http://schemas.openxmlformats.org/officeDocument/2006/relationships/slide" Target="slide29.xml"/><Relationship Id="rId4" Type="http://schemas.openxmlformats.org/officeDocument/2006/relationships/slide" Target="slide8.xml"/><Relationship Id="rId9" Type="http://schemas.openxmlformats.org/officeDocument/2006/relationships/slide" Target="slide28.xml"/><Relationship Id="rId14" Type="http://schemas.openxmlformats.org/officeDocument/2006/relationships/slide" Target="slide4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0" y="1158875"/>
            <a:ext cx="9144000" cy="42116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173038"/>
            <a:ext cx="8726488" cy="1106487"/>
          </a:xfrm>
        </p:spPr>
        <p:txBody>
          <a:bodyPr/>
          <a:lstStyle/>
          <a:p>
            <a:pPr algn="l" eaLnBrk="1" hangingPunct="1"/>
            <a:r>
              <a:rPr lang="en-US" altLang="zh-TW" sz="1800" b="1" dirty="0">
                <a:ea typeface="新細明體" panose="02020500000000000000" pitchFamily="18" charset="-120"/>
              </a:rPr>
              <a:t>Chapter 7</a:t>
            </a:r>
            <a:br>
              <a:rPr lang="en-US" altLang="zh-TW" sz="1800" b="1" dirty="0">
                <a:ea typeface="新細明體" panose="02020500000000000000" pitchFamily="18" charset="-120"/>
              </a:rPr>
            </a:br>
            <a:r>
              <a:rPr lang="en-US" altLang="zh-TW" sz="1800" b="1" dirty="0">
                <a:ea typeface="新細明體" panose="02020500000000000000" pitchFamily="18" charset="-120"/>
              </a:rPr>
              <a:t>Concept Data Modeling Using Entities and Relationships</a:t>
            </a:r>
          </a:p>
        </p:txBody>
      </p:sp>
      <p:grpSp>
        <p:nvGrpSpPr>
          <p:cNvPr id="15364" name="Group 20"/>
          <p:cNvGrpSpPr>
            <a:grpSpLocks/>
          </p:cNvGrpSpPr>
          <p:nvPr/>
        </p:nvGrpSpPr>
        <p:grpSpPr bwMode="auto">
          <a:xfrm>
            <a:off x="466725" y="2482850"/>
            <a:ext cx="2027238" cy="1911350"/>
            <a:chOff x="199" y="2178"/>
            <a:chExt cx="1277" cy="1204"/>
          </a:xfrm>
        </p:grpSpPr>
        <p:sp>
          <p:nvSpPr>
            <p:cNvPr id="15388" name="AutoShape 8"/>
            <p:cNvSpPr>
              <a:spLocks noChangeArrowheads="1"/>
            </p:cNvSpPr>
            <p:nvPr/>
          </p:nvSpPr>
          <p:spPr bwMode="auto">
            <a:xfrm>
              <a:off x="199" y="2178"/>
              <a:ext cx="1277" cy="1204"/>
            </a:xfrm>
            <a:prstGeom prst="star16">
              <a:avLst>
                <a:gd name="adj" fmla="val 37500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5389" name="Text Box 9"/>
            <p:cNvSpPr txBox="1">
              <a:spLocks noChangeArrowheads="1"/>
            </p:cNvSpPr>
            <p:nvPr/>
          </p:nvSpPr>
          <p:spPr bwMode="auto">
            <a:xfrm>
              <a:off x="573" y="2486"/>
              <a:ext cx="59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Mini-world</a:t>
              </a:r>
            </a:p>
          </p:txBody>
        </p:sp>
      </p:grpSp>
      <p:grpSp>
        <p:nvGrpSpPr>
          <p:cNvPr id="15365" name="Group 35"/>
          <p:cNvGrpSpPr>
            <a:grpSpLocks/>
          </p:cNvGrpSpPr>
          <p:nvPr/>
        </p:nvGrpSpPr>
        <p:grpSpPr bwMode="auto">
          <a:xfrm>
            <a:off x="2665413" y="2735263"/>
            <a:ext cx="1901825" cy="1344612"/>
            <a:chOff x="1709" y="1783"/>
            <a:chExt cx="1198" cy="847"/>
          </a:xfrm>
        </p:grpSpPr>
        <p:sp>
          <p:nvSpPr>
            <p:cNvPr id="15386" name="AutoShape 11"/>
            <p:cNvSpPr>
              <a:spLocks noChangeArrowheads="1"/>
            </p:cNvSpPr>
            <p:nvPr/>
          </p:nvSpPr>
          <p:spPr bwMode="auto">
            <a:xfrm>
              <a:off x="1709" y="1783"/>
              <a:ext cx="1198" cy="847"/>
            </a:xfrm>
            <a:prstGeom prst="rightArrow">
              <a:avLst>
                <a:gd name="adj1" fmla="val 50000"/>
                <a:gd name="adj2" fmla="val 35360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5387" name="Text Box 12"/>
            <p:cNvSpPr txBox="1">
              <a:spLocks noChangeArrowheads="1"/>
            </p:cNvSpPr>
            <p:nvPr/>
          </p:nvSpPr>
          <p:spPr bwMode="auto">
            <a:xfrm>
              <a:off x="1709" y="1985"/>
              <a:ext cx="1198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600" dirty="0">
                  <a:ea typeface="新細明體" panose="02020500000000000000" pitchFamily="18" charset="-120"/>
                </a:rPr>
                <a:t>Data </a:t>
              </a:r>
              <a:r>
                <a:rPr lang="en-US" altLang="zh-TW" sz="1600" dirty="0" smtClean="0">
                  <a:ea typeface="新細明體" panose="02020500000000000000" pitchFamily="18" charset="-120"/>
                </a:rPr>
                <a:t>modeling</a:t>
              </a:r>
              <a:br>
                <a:rPr lang="en-US" altLang="zh-TW" sz="1600" dirty="0" smtClean="0">
                  <a:ea typeface="新細明體" panose="02020500000000000000" pitchFamily="18" charset="-120"/>
                </a:rPr>
              </a:br>
              <a:r>
                <a:rPr lang="en-US" altLang="zh-TW" sz="1600" dirty="0" smtClean="0">
                  <a:ea typeface="新細明體" panose="02020500000000000000" pitchFamily="18" charset="-120"/>
                </a:rPr>
                <a:t> </a:t>
              </a:r>
              <a:r>
                <a:rPr lang="en-US" altLang="zh-TW" sz="1600" dirty="0">
                  <a:ea typeface="新細明體" panose="02020500000000000000" pitchFamily="18" charset="-120"/>
                </a:rPr>
                <a:t>(</a:t>
              </a:r>
              <a:r>
                <a:rPr lang="en-US" altLang="zh-TW" sz="1600" b="1" dirty="0">
                  <a:solidFill>
                    <a:schemeClr val="hlink"/>
                  </a:solidFill>
                  <a:ea typeface="新細明體" panose="02020500000000000000" pitchFamily="18" charset="-120"/>
                </a:rPr>
                <a:t>DB design</a:t>
              </a:r>
              <a:r>
                <a:rPr lang="en-US" altLang="zh-TW" sz="1600" dirty="0">
                  <a:ea typeface="新細明體" panose="02020500000000000000" pitchFamily="18" charset="-120"/>
                </a:rPr>
                <a:t>)</a:t>
              </a:r>
              <a:endParaRPr lang="zh-TW" altLang="en-US" sz="1600" dirty="0">
                <a:ea typeface="新細明體" panose="02020500000000000000" pitchFamily="18" charset="-120"/>
              </a:endParaRPr>
            </a:p>
          </p:txBody>
        </p:sp>
      </p:grpSp>
      <p:pic>
        <p:nvPicPr>
          <p:cNvPr id="1536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477963"/>
            <a:ext cx="3924300" cy="33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15"/>
          <p:cNvSpPr txBox="1">
            <a:spLocks noChangeArrowheads="1"/>
          </p:cNvSpPr>
          <p:nvPr/>
        </p:nvSpPr>
        <p:spPr bwMode="auto">
          <a:xfrm>
            <a:off x="2378075" y="1477963"/>
            <a:ext cx="2022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(data model)</a:t>
            </a: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ER or OO</a:t>
            </a:r>
          </a:p>
        </p:txBody>
      </p:sp>
      <p:sp>
        <p:nvSpPr>
          <p:cNvPr id="15368" name="Line 16"/>
          <p:cNvSpPr>
            <a:spLocks noChangeShapeType="1"/>
          </p:cNvSpPr>
          <p:nvPr/>
        </p:nvSpPr>
        <p:spPr bwMode="auto">
          <a:xfrm>
            <a:off x="3425825" y="2511425"/>
            <a:ext cx="0" cy="460375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15369" name="Text Box 17"/>
          <p:cNvSpPr txBox="1">
            <a:spLocks noChangeArrowheads="1"/>
          </p:cNvSpPr>
          <p:nvPr/>
        </p:nvSpPr>
        <p:spPr bwMode="auto">
          <a:xfrm>
            <a:off x="5981700" y="4956175"/>
            <a:ext cx="20415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ER Diagram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(DB structure)</a:t>
            </a:r>
          </a:p>
        </p:txBody>
      </p:sp>
      <p:grpSp>
        <p:nvGrpSpPr>
          <p:cNvPr id="15370" name="Group 34"/>
          <p:cNvGrpSpPr>
            <a:grpSpLocks/>
          </p:cNvGrpSpPr>
          <p:nvPr/>
        </p:nvGrpSpPr>
        <p:grpSpPr bwMode="auto">
          <a:xfrm>
            <a:off x="209550" y="5416550"/>
            <a:ext cx="4405313" cy="1250950"/>
            <a:chOff x="132" y="3412"/>
            <a:chExt cx="2775" cy="788"/>
          </a:xfrm>
        </p:grpSpPr>
        <p:grpSp>
          <p:nvGrpSpPr>
            <p:cNvPr id="15373" name="Group 21"/>
            <p:cNvGrpSpPr>
              <a:grpSpLocks/>
            </p:cNvGrpSpPr>
            <p:nvPr/>
          </p:nvGrpSpPr>
          <p:grpSpPr bwMode="auto">
            <a:xfrm>
              <a:off x="132" y="3470"/>
              <a:ext cx="1577" cy="730"/>
              <a:chOff x="2207" y="3249"/>
              <a:chExt cx="1577" cy="730"/>
            </a:xfrm>
          </p:grpSpPr>
          <p:grpSp>
            <p:nvGrpSpPr>
              <p:cNvPr id="15375" name="Group 22"/>
              <p:cNvGrpSpPr>
                <a:grpSpLocks/>
              </p:cNvGrpSpPr>
              <p:nvPr/>
            </p:nvGrpSpPr>
            <p:grpSpPr bwMode="auto">
              <a:xfrm>
                <a:off x="2207" y="3249"/>
                <a:ext cx="568" cy="412"/>
                <a:chOff x="1492" y="3153"/>
                <a:chExt cx="568" cy="412"/>
              </a:xfrm>
            </p:grpSpPr>
            <p:sp>
              <p:nvSpPr>
                <p:cNvPr id="1538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540" y="3177"/>
                  <a:ext cx="52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TW" sz="1200">
                      <a:ea typeface="新細明體" panose="02020500000000000000" pitchFamily="18" charset="-120"/>
                    </a:rPr>
                    <a:t>Mini-world</a:t>
                  </a:r>
                </a:p>
              </p:txBody>
            </p:sp>
            <p:sp>
              <p:nvSpPr>
                <p:cNvPr id="15385" name="Freeform 24"/>
                <p:cNvSpPr>
                  <a:spLocks/>
                </p:cNvSpPr>
                <p:nvPr/>
              </p:nvSpPr>
              <p:spPr bwMode="auto">
                <a:xfrm>
                  <a:off x="1492" y="3153"/>
                  <a:ext cx="482" cy="412"/>
                </a:xfrm>
                <a:custGeom>
                  <a:avLst/>
                  <a:gdLst>
                    <a:gd name="T0" fmla="*/ 20 w 556"/>
                    <a:gd name="T1" fmla="*/ 6 h 491"/>
                    <a:gd name="T2" fmla="*/ 20 w 556"/>
                    <a:gd name="T3" fmla="*/ 7 h 491"/>
                    <a:gd name="T4" fmla="*/ 19 w 556"/>
                    <a:gd name="T5" fmla="*/ 7 h 491"/>
                    <a:gd name="T6" fmla="*/ 16 w 556"/>
                    <a:gd name="T7" fmla="*/ 8 h 491"/>
                    <a:gd name="T8" fmla="*/ 14 w 556"/>
                    <a:gd name="T9" fmla="*/ 8 h 491"/>
                    <a:gd name="T10" fmla="*/ 13 w 556"/>
                    <a:gd name="T11" fmla="*/ 8 h 491"/>
                    <a:gd name="T12" fmla="*/ 6 w 556"/>
                    <a:gd name="T13" fmla="*/ 8 h 491"/>
                    <a:gd name="T14" fmla="*/ 3 w 556"/>
                    <a:gd name="T15" fmla="*/ 8 h 491"/>
                    <a:gd name="T16" fmla="*/ 3 w 556"/>
                    <a:gd name="T17" fmla="*/ 7 h 491"/>
                    <a:gd name="T18" fmla="*/ 3 w 556"/>
                    <a:gd name="T19" fmla="*/ 6 h 491"/>
                    <a:gd name="T20" fmla="*/ 0 w 556"/>
                    <a:gd name="T21" fmla="*/ 6 h 491"/>
                    <a:gd name="T22" fmla="*/ 3 w 556"/>
                    <a:gd name="T23" fmla="*/ 3 h 491"/>
                    <a:gd name="T24" fmla="*/ 9 w 556"/>
                    <a:gd name="T25" fmla="*/ 0 h 491"/>
                    <a:gd name="T26" fmla="*/ 15 w 556"/>
                    <a:gd name="T27" fmla="*/ 3 h 491"/>
                    <a:gd name="T28" fmla="*/ 17 w 556"/>
                    <a:gd name="T29" fmla="*/ 3 h 491"/>
                    <a:gd name="T30" fmla="*/ 20 w 556"/>
                    <a:gd name="T31" fmla="*/ 3 h 491"/>
                    <a:gd name="T32" fmla="*/ 20 w 556"/>
                    <a:gd name="T33" fmla="*/ 6 h 49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56"/>
                    <a:gd name="T52" fmla="*/ 0 h 491"/>
                    <a:gd name="T53" fmla="*/ 556 w 556"/>
                    <a:gd name="T54" fmla="*/ 491 h 49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56" h="491">
                      <a:moveTo>
                        <a:pt x="552" y="339"/>
                      </a:moveTo>
                      <a:cubicBezTo>
                        <a:pt x="551" y="349"/>
                        <a:pt x="553" y="395"/>
                        <a:pt x="534" y="406"/>
                      </a:cubicBezTo>
                      <a:cubicBezTo>
                        <a:pt x="523" y="413"/>
                        <a:pt x="509" y="412"/>
                        <a:pt x="497" y="418"/>
                      </a:cubicBezTo>
                      <a:cubicBezTo>
                        <a:pt x="473" y="430"/>
                        <a:pt x="456" y="447"/>
                        <a:pt x="431" y="455"/>
                      </a:cubicBezTo>
                      <a:cubicBezTo>
                        <a:pt x="409" y="476"/>
                        <a:pt x="424" y="465"/>
                        <a:pt x="382" y="479"/>
                      </a:cubicBezTo>
                      <a:cubicBezTo>
                        <a:pt x="370" y="483"/>
                        <a:pt x="346" y="491"/>
                        <a:pt x="346" y="491"/>
                      </a:cubicBezTo>
                      <a:cubicBezTo>
                        <a:pt x="280" y="485"/>
                        <a:pt x="211" y="480"/>
                        <a:pt x="146" y="467"/>
                      </a:cubicBezTo>
                      <a:cubicBezTo>
                        <a:pt x="88" y="430"/>
                        <a:pt x="170" y="479"/>
                        <a:pt x="103" y="449"/>
                      </a:cubicBezTo>
                      <a:cubicBezTo>
                        <a:pt x="80" y="438"/>
                        <a:pt x="66" y="417"/>
                        <a:pt x="42" y="406"/>
                      </a:cubicBezTo>
                      <a:cubicBezTo>
                        <a:pt x="22" y="376"/>
                        <a:pt x="19" y="379"/>
                        <a:pt x="12" y="352"/>
                      </a:cubicBezTo>
                      <a:cubicBezTo>
                        <a:pt x="8" y="336"/>
                        <a:pt x="0" y="303"/>
                        <a:pt x="0" y="303"/>
                      </a:cubicBezTo>
                      <a:cubicBezTo>
                        <a:pt x="4" y="246"/>
                        <a:pt x="0" y="160"/>
                        <a:pt x="49" y="115"/>
                      </a:cubicBezTo>
                      <a:cubicBezTo>
                        <a:pt x="80" y="22"/>
                        <a:pt x="149" y="9"/>
                        <a:pt x="236" y="0"/>
                      </a:cubicBezTo>
                      <a:cubicBezTo>
                        <a:pt x="299" y="2"/>
                        <a:pt x="362" y="0"/>
                        <a:pt x="424" y="6"/>
                      </a:cubicBezTo>
                      <a:cubicBezTo>
                        <a:pt x="453" y="9"/>
                        <a:pt x="491" y="60"/>
                        <a:pt x="491" y="60"/>
                      </a:cubicBezTo>
                      <a:cubicBezTo>
                        <a:pt x="504" y="80"/>
                        <a:pt x="551" y="156"/>
                        <a:pt x="552" y="176"/>
                      </a:cubicBezTo>
                      <a:cubicBezTo>
                        <a:pt x="556" y="230"/>
                        <a:pt x="552" y="285"/>
                        <a:pt x="552" y="339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TW" altLang="en-US" sz="1800"/>
                </a:p>
              </p:txBody>
            </p:sp>
          </p:grpSp>
          <p:pic>
            <p:nvPicPr>
              <p:cNvPr id="15376" name="Picture 25" descr="j029202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7" y="3431"/>
                <a:ext cx="577" cy="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5377" name="Group 26"/>
              <p:cNvGrpSpPr>
                <a:grpSpLocks/>
              </p:cNvGrpSpPr>
              <p:nvPr/>
            </p:nvGrpSpPr>
            <p:grpSpPr bwMode="auto">
              <a:xfrm>
                <a:off x="3160" y="3305"/>
                <a:ext cx="624" cy="643"/>
                <a:chOff x="3160" y="3407"/>
                <a:chExt cx="624" cy="643"/>
              </a:xfrm>
            </p:grpSpPr>
            <p:grpSp>
              <p:nvGrpSpPr>
                <p:cNvPr id="15378" name="Group 27"/>
                <p:cNvGrpSpPr>
                  <a:grpSpLocks/>
                </p:cNvGrpSpPr>
                <p:nvPr/>
              </p:nvGrpSpPr>
              <p:grpSpPr bwMode="auto">
                <a:xfrm>
                  <a:off x="3293" y="3459"/>
                  <a:ext cx="386" cy="219"/>
                  <a:chOff x="3275" y="3429"/>
                  <a:chExt cx="386" cy="219"/>
                </a:xfrm>
              </p:grpSpPr>
              <p:sp>
                <p:nvSpPr>
                  <p:cNvPr id="15382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3275" y="3429"/>
                    <a:ext cx="372" cy="21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chemeClr val="tx1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32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4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TW" altLang="en-US" sz="18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538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04" y="3444"/>
                    <a:ext cx="35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32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4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FontTx/>
                      <a:buNone/>
                    </a:pPr>
                    <a:r>
                      <a:rPr lang="en-US" altLang="zh-TW" sz="1400">
                        <a:ea typeface="新細明體" panose="02020500000000000000" pitchFamily="18" charset="-120"/>
                      </a:rPr>
                      <a:t>DB</a:t>
                    </a:r>
                  </a:p>
                </p:txBody>
              </p:sp>
            </p:grpSp>
            <p:sp>
              <p:nvSpPr>
                <p:cNvPr id="1537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213" y="3789"/>
                  <a:ext cx="540" cy="174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TW" sz="1200">
                      <a:ea typeface="新細明體" panose="02020500000000000000" pitchFamily="18" charset="-120"/>
                    </a:rPr>
                    <a:t>DBMS</a:t>
                  </a:r>
                </a:p>
              </p:txBody>
            </p:sp>
            <p:sp>
              <p:nvSpPr>
                <p:cNvPr id="153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160" y="3407"/>
                  <a:ext cx="624" cy="643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TW" altLang="en-US" sz="18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5381" name="AutoShape 32"/>
                <p:cNvCxnSpPr>
                  <a:cxnSpLocks noChangeShapeType="1"/>
                  <a:stCxn id="15382" idx="3"/>
                  <a:endCxn id="15379" idx="0"/>
                </p:cNvCxnSpPr>
                <p:nvPr/>
              </p:nvCxnSpPr>
              <p:spPr bwMode="auto">
                <a:xfrm>
                  <a:off x="3479" y="3678"/>
                  <a:ext cx="4" cy="111"/>
                </a:xfrm>
                <a:prstGeom prst="straightConnector1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5374" name="Text Box 33"/>
            <p:cNvSpPr txBox="1">
              <a:spLocks noChangeArrowheads="1"/>
            </p:cNvSpPr>
            <p:nvPr/>
          </p:nvSpPr>
          <p:spPr bwMode="auto">
            <a:xfrm>
              <a:off x="1793" y="3412"/>
              <a:ext cx="111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3525" indent="-263525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Construct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 b="1">
                  <a:solidFill>
                    <a:schemeClr val="hlink"/>
                  </a:solidFill>
                  <a:ea typeface="新細明體" panose="02020500000000000000" pitchFamily="18" charset="-120"/>
                </a:rPr>
                <a:t>Design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>
                  <a:ea typeface="新細明體" panose="02020500000000000000" pitchFamily="18" charset="-120"/>
                </a:rPr>
                <a:t>Define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>
                  <a:ea typeface="新細明體" panose="02020500000000000000" pitchFamily="18" charset="-120"/>
                </a:rPr>
                <a:t>Load DB</a:t>
              </a:r>
            </a:p>
          </p:txBody>
        </p:sp>
      </p:grpSp>
      <p:sp>
        <p:nvSpPr>
          <p:cNvPr id="15371" name="投影片編號版面配置區 2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50030F-E638-4C84-AB01-2F554D7D6C7D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zh-TW" sz="1200"/>
          </a:p>
        </p:txBody>
      </p:sp>
      <p:sp>
        <p:nvSpPr>
          <p:cNvPr id="29" name="矩形 28"/>
          <p:cNvSpPr/>
          <p:nvPr/>
        </p:nvSpPr>
        <p:spPr bwMode="auto">
          <a:xfrm>
            <a:off x="111125" y="5270500"/>
            <a:ext cx="4503738" cy="1503363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eaLnBrk="1" hangingPunct="1">
              <a:defRPr/>
            </a:pPr>
            <a:endParaRPr lang="zh-TW" altLang="en-US" sz="180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533CDE0-DE1D-449A-8F47-B516E9E81280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r>
              <a:rPr lang="en-US" altLang="zh-TW" sz="1200"/>
              <a:t>/44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0038" y="9525"/>
            <a:ext cx="8610600" cy="614363"/>
          </a:xfrm>
        </p:spPr>
        <p:txBody>
          <a:bodyPr/>
          <a:lstStyle/>
          <a:p>
            <a:pPr algn="l" eaLnBrk="1" hangingPunct="1"/>
            <a:r>
              <a:rPr lang="en-US" altLang="zh-TW" sz="2400">
                <a:ea typeface="新細明體" panose="02020500000000000000" pitchFamily="18" charset="-120"/>
              </a:rPr>
              <a:t>ER diagram for the COMPANY DB</a:t>
            </a:r>
          </a:p>
        </p:txBody>
      </p:sp>
      <p:pic>
        <p:nvPicPr>
          <p:cNvPr id="2867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1488" y="623888"/>
            <a:ext cx="7343775" cy="6183312"/>
          </a:xfrm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82587" y="4094163"/>
            <a:ext cx="432004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182563" indent="-182563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ER Model Concepts</a:t>
            </a:r>
          </a:p>
          <a:p>
            <a:pPr lvl="1"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TW" sz="1400" dirty="0">
                <a:ea typeface="新細明體" panose="02020500000000000000" pitchFamily="18" charset="-120"/>
              </a:rPr>
              <a:t>Entities and </a:t>
            </a:r>
            <a:r>
              <a:rPr lang="en-US" altLang="zh-TW" sz="1400" b="1" dirty="0">
                <a:ea typeface="新細明體" panose="02020500000000000000" pitchFamily="18" charset="-120"/>
              </a:rPr>
              <a:t>Attributes</a:t>
            </a:r>
          </a:p>
          <a:p>
            <a:pPr lvl="1"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TW" sz="1400" b="1" dirty="0">
                <a:ea typeface="新細明體" panose="02020500000000000000" pitchFamily="18" charset="-120"/>
              </a:rPr>
              <a:t>Entity Types</a:t>
            </a:r>
            <a:r>
              <a:rPr lang="en-US" altLang="zh-TW" sz="1400" dirty="0">
                <a:ea typeface="新細明體" panose="02020500000000000000" pitchFamily="18" charset="-120"/>
              </a:rPr>
              <a:t>, Value Sets, </a:t>
            </a:r>
            <a:r>
              <a:rPr lang="en-US" altLang="zh-TW" sz="1400" dirty="0" smtClean="0">
                <a:ea typeface="新細明體" panose="02020500000000000000" pitchFamily="18" charset="-120"/>
              </a:rPr>
              <a:t>Key Attribute</a:t>
            </a:r>
            <a:endParaRPr lang="en-US" altLang="zh-TW" sz="1400" dirty="0">
              <a:ea typeface="新細明體" panose="02020500000000000000" pitchFamily="18" charset="-120"/>
            </a:endParaRPr>
          </a:p>
          <a:p>
            <a:pPr lvl="1"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TW" sz="1400" b="1" dirty="0" smtClean="0">
                <a:ea typeface="新細明體" panose="02020500000000000000" pitchFamily="18" charset="-120"/>
              </a:rPr>
              <a:t>Relationship </a:t>
            </a:r>
            <a:r>
              <a:rPr lang="en-US" altLang="zh-TW" sz="1400" b="1" dirty="0">
                <a:ea typeface="新細明體" panose="02020500000000000000" pitchFamily="18" charset="-120"/>
              </a:rPr>
              <a:t>Types</a:t>
            </a:r>
          </a:p>
          <a:p>
            <a:pPr lvl="1"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TW" sz="1400" dirty="0">
                <a:ea typeface="新細明體" panose="02020500000000000000" pitchFamily="18" charset="-120"/>
              </a:rPr>
              <a:t>Weak Entity Types</a:t>
            </a:r>
          </a:p>
          <a:p>
            <a:pPr lvl="1"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zh-TW" sz="1400" dirty="0">
                <a:ea typeface="新細明體" panose="02020500000000000000" pitchFamily="18" charset="-120"/>
              </a:rPr>
              <a:t>Roles and Attributes in Relationship Types</a:t>
            </a:r>
            <a:endParaRPr lang="zh-TW" altLang="en-US" sz="1400" dirty="0">
              <a:ea typeface="新細明體" panose="02020500000000000000" pitchFamily="18" charset="-120"/>
            </a:endParaRPr>
          </a:p>
        </p:txBody>
      </p:sp>
      <p:sp>
        <p:nvSpPr>
          <p:cNvPr id="28678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534400" cy="842963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ER Model Concepts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788" y="914400"/>
            <a:ext cx="8534400" cy="54800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>
                <a:ea typeface="新細明體" pitchFamily="18" charset="-120"/>
              </a:rPr>
              <a:t>Entities</a:t>
            </a:r>
          </a:p>
          <a:p>
            <a:pPr marL="538163" lvl="1" indent="-274638" eaLnBrk="1" hangingPunct="1">
              <a:lnSpc>
                <a:spcPct val="90000"/>
              </a:lnSpc>
              <a:tabLst>
                <a:tab pos="538163" algn="l"/>
              </a:tabLst>
              <a:defRPr/>
            </a:pPr>
            <a:r>
              <a:rPr lang="en-US" altLang="zh-TW" sz="1800" dirty="0">
                <a:ea typeface="新細明體" pitchFamily="18" charset="-120"/>
              </a:rPr>
              <a:t>Entities are specific </a:t>
            </a:r>
            <a:r>
              <a:rPr lang="en-US" altLang="zh-TW" sz="1800" dirty="0">
                <a:solidFill>
                  <a:srgbClr val="FF0000"/>
                </a:solidFill>
                <a:ea typeface="新細明體" pitchFamily="18" charset="-120"/>
              </a:rPr>
              <a:t>objects</a:t>
            </a:r>
            <a:r>
              <a:rPr lang="en-US" altLang="zh-TW" sz="1800" dirty="0">
                <a:ea typeface="新細明體" pitchFamily="18" charset="-120"/>
              </a:rPr>
              <a:t> or </a:t>
            </a:r>
            <a:r>
              <a:rPr lang="en-US" altLang="zh-TW" sz="1800" dirty="0">
                <a:solidFill>
                  <a:srgbClr val="FF0000"/>
                </a:solidFill>
                <a:ea typeface="新細明體" pitchFamily="18" charset="-120"/>
              </a:rPr>
              <a:t>things</a:t>
            </a:r>
            <a:r>
              <a:rPr lang="en-US" altLang="zh-TW" sz="1800" dirty="0">
                <a:ea typeface="新細明體" pitchFamily="18" charset="-120"/>
              </a:rPr>
              <a:t> in the mini-world that are represented in the database. </a:t>
            </a:r>
          </a:p>
          <a:p>
            <a:pPr marL="893763" lvl="2" indent="-263525" eaLnBrk="1" hangingPunct="1">
              <a:lnSpc>
                <a:spcPct val="9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the EMPLOYEE John Smith, the Research DEPARTMENT, the </a:t>
            </a:r>
            <a:r>
              <a:rPr lang="en-US" altLang="zh-TW" sz="1600" dirty="0" err="1">
                <a:ea typeface="新細明體" pitchFamily="18" charset="-120"/>
              </a:rPr>
              <a:t>ProductX</a:t>
            </a:r>
            <a:r>
              <a:rPr lang="en-US" altLang="zh-TW" sz="1600" dirty="0">
                <a:ea typeface="新細明體" pitchFamily="18" charset="-120"/>
              </a:rPr>
              <a:t> PROJECT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>
                <a:ea typeface="新細明體" pitchFamily="18" charset="-120"/>
              </a:rPr>
              <a:t>Attributes</a:t>
            </a:r>
          </a:p>
          <a:p>
            <a:pPr marL="538163" lvl="1" indent="-274638" eaLnBrk="1" hangingPunct="1">
              <a:lnSpc>
                <a:spcPct val="9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Attributes are </a:t>
            </a:r>
            <a:r>
              <a:rPr lang="en-US" altLang="zh-TW" sz="1800" dirty="0">
                <a:solidFill>
                  <a:srgbClr val="FF0000"/>
                </a:solidFill>
                <a:ea typeface="新細明體" pitchFamily="18" charset="-120"/>
              </a:rPr>
              <a:t>properties</a:t>
            </a:r>
            <a:r>
              <a:rPr lang="en-US" altLang="zh-TW" sz="1800" dirty="0">
                <a:ea typeface="新細明體" pitchFamily="18" charset="-120"/>
              </a:rPr>
              <a:t> used to describe an entity. </a:t>
            </a:r>
          </a:p>
          <a:p>
            <a:pPr marL="893763" lvl="2" indent="-263525" eaLnBrk="1" hangingPunct="1">
              <a:lnSpc>
                <a:spcPct val="9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an EMPLOYEE entity may have a Name, SSN, Address, Sex, </a:t>
            </a:r>
            <a:r>
              <a:rPr lang="en-US" altLang="zh-TW" sz="1600" dirty="0" err="1">
                <a:ea typeface="新細明體" pitchFamily="18" charset="-120"/>
              </a:rPr>
              <a:t>BirthDate</a:t>
            </a:r>
            <a:endParaRPr lang="en-US" altLang="zh-TW" sz="1600" dirty="0">
              <a:ea typeface="新細明體" pitchFamily="18" charset="-120"/>
            </a:endParaRPr>
          </a:p>
          <a:p>
            <a:pPr marL="58738" indent="-274638" eaLnBrk="1" hangingPunct="1">
              <a:lnSpc>
                <a:spcPct val="9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A specific entity will have a </a:t>
            </a:r>
            <a:r>
              <a:rPr lang="en-US" altLang="zh-TW" sz="1800" dirty="0">
                <a:solidFill>
                  <a:srgbClr val="FF0000"/>
                </a:solidFill>
                <a:ea typeface="新細明體" pitchFamily="18" charset="-120"/>
              </a:rPr>
              <a:t>value</a:t>
            </a:r>
            <a:r>
              <a:rPr lang="en-US" altLang="zh-TW" sz="1800" dirty="0">
                <a:ea typeface="新細明體" pitchFamily="18" charset="-120"/>
              </a:rPr>
              <a:t> for each of its attributes.</a:t>
            </a:r>
          </a:p>
          <a:p>
            <a:pPr marL="893763" lvl="2" indent="-263525" eaLnBrk="1" hangingPunct="1">
              <a:lnSpc>
                <a:spcPct val="9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a specific employee entity may have:</a:t>
            </a:r>
          </a:p>
          <a:p>
            <a:pPr marL="1076325" lvl="2" indent="-182563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1600" dirty="0">
                <a:ea typeface="新細明體" pitchFamily="18" charset="-120"/>
              </a:rPr>
              <a:t>	Name='John Smith', SSN='123456789', Address ='731, </a:t>
            </a:r>
            <a:r>
              <a:rPr lang="en-US" altLang="zh-TW" sz="1600" dirty="0" err="1">
                <a:ea typeface="新細明體" pitchFamily="18" charset="-120"/>
              </a:rPr>
              <a:t>Fondren</a:t>
            </a:r>
            <a:r>
              <a:rPr lang="en-US" altLang="zh-TW" sz="1600" dirty="0">
                <a:ea typeface="新細明體" pitchFamily="18" charset="-120"/>
              </a:rPr>
              <a:t>, Houston, TX', Sex='M', </a:t>
            </a:r>
            <a:r>
              <a:rPr lang="en-US" altLang="zh-TW" sz="1600" dirty="0" err="1">
                <a:ea typeface="新細明體" pitchFamily="18" charset="-120"/>
              </a:rPr>
              <a:t>BirthDate</a:t>
            </a:r>
            <a:r>
              <a:rPr lang="en-US" altLang="zh-TW" sz="1600" dirty="0">
                <a:ea typeface="新細明體" pitchFamily="18" charset="-120"/>
              </a:rPr>
              <a:t>='09-JAN-55‘</a:t>
            </a:r>
          </a:p>
          <a:p>
            <a:pPr marL="274638" indent="-274638" eaLnBrk="1" hangingPunct="1">
              <a:lnSpc>
                <a:spcPct val="9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Each attribute has a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itchFamily="18" charset="-120"/>
              </a:rPr>
              <a:t>value set</a:t>
            </a:r>
            <a:r>
              <a:rPr lang="en-US" altLang="zh-TW" sz="1800" b="1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1800" dirty="0">
                <a:ea typeface="新細明體" pitchFamily="18" charset="-120"/>
              </a:rPr>
              <a:t>(or data type) associated with it – e.g. integer, string, </a:t>
            </a:r>
            <a:r>
              <a:rPr lang="en-US" altLang="zh-TW" sz="1800" dirty="0" err="1">
                <a:ea typeface="新細明體" pitchFamily="18" charset="-120"/>
              </a:rPr>
              <a:t>subrange</a:t>
            </a:r>
            <a:r>
              <a:rPr lang="en-US" altLang="zh-TW" sz="1800" dirty="0">
                <a:ea typeface="新細明體" pitchFamily="18" charset="-120"/>
              </a:rPr>
              <a:t>, enumerated type, …</a:t>
            </a:r>
          </a:p>
        </p:txBody>
      </p:sp>
      <p:sp>
        <p:nvSpPr>
          <p:cNvPr id="30724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F6F8D6-4808-43F6-A878-2651E1510F5B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TW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420100" cy="2060575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Two entities, employee e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 and company c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2800" dirty="0">
                <a:ea typeface="新細明體" panose="02020500000000000000" pitchFamily="18" charset="-120"/>
              </a:rPr>
              <a:t>, </a:t>
            </a:r>
            <a:r>
              <a:rPr lang="en-US" altLang="zh-TW" sz="2800" dirty="0" smtClean="0">
                <a:ea typeface="新細明體" panose="02020500000000000000" pitchFamily="18" charset="-120"/>
              </a:rPr>
              <a:t/>
            </a:r>
            <a:br>
              <a:rPr lang="en-US" altLang="zh-TW" sz="2800" dirty="0" smtClean="0">
                <a:ea typeface="新細明體" panose="02020500000000000000" pitchFamily="18" charset="-120"/>
              </a:rPr>
            </a:br>
            <a:r>
              <a:rPr lang="en-US" altLang="zh-TW" sz="2800" dirty="0" smtClean="0">
                <a:ea typeface="新細明體" panose="02020500000000000000" pitchFamily="18" charset="-120"/>
              </a:rPr>
              <a:t>and </a:t>
            </a:r>
            <a:r>
              <a:rPr lang="en-US" altLang="zh-TW" sz="2800" dirty="0">
                <a:ea typeface="新細明體" panose="02020500000000000000" pitchFamily="18" charset="-120"/>
              </a:rPr>
              <a:t>their attributes.</a:t>
            </a:r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725" y="2460625"/>
            <a:ext cx="8331200" cy="3038475"/>
          </a:xfrm>
        </p:spPr>
      </p:pic>
      <p:sp>
        <p:nvSpPr>
          <p:cNvPr id="32772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6892D49-32BA-48DD-9F6A-64F8AB1BA3DD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TW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50813"/>
            <a:ext cx="8534400" cy="842962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Types of Attributes (1)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563" y="979488"/>
            <a:ext cx="8524875" cy="941387"/>
          </a:xfrm>
        </p:spPr>
        <p:txBody>
          <a:bodyPr/>
          <a:lstStyle/>
          <a:p>
            <a:pPr marL="182563" indent="-182563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Simple attributes</a:t>
            </a:r>
          </a:p>
          <a:p>
            <a:pPr marL="447675" lvl="1" indent="-268288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Each entity has a </a:t>
            </a: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single atomic </a:t>
            </a:r>
            <a:r>
              <a:rPr lang="en-US" altLang="zh-TW" sz="1800" dirty="0">
                <a:ea typeface="新細明體" panose="02020500000000000000" pitchFamily="18" charset="-120"/>
              </a:rPr>
              <a:t>value for the attribute, e.g., SSN or Sex 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10475"/>
            <a:ext cx="6002338" cy="505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39FB16-3CCF-4E80-9E80-7E68AD18F1B1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TW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226" y="173038"/>
            <a:ext cx="8912394" cy="1106487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Types of Attributes (2)</a:t>
            </a:r>
          </a:p>
        </p:txBody>
      </p:sp>
      <p:sp>
        <p:nvSpPr>
          <p:cNvPr id="3686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5944" y="1108075"/>
            <a:ext cx="8948056" cy="20542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Composite attributes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The attribute may be composed of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several components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	e.g., Name(</a:t>
            </a:r>
            <a:r>
              <a:rPr lang="en-US" altLang="zh-TW" sz="1800" dirty="0" err="1">
                <a:solidFill>
                  <a:schemeClr val="hlink"/>
                </a:solidFill>
                <a:ea typeface="新細明體" panose="02020500000000000000" pitchFamily="18" charset="-120"/>
              </a:rPr>
              <a:t>FirstName</a:t>
            </a: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800" dirty="0" err="1">
                <a:solidFill>
                  <a:schemeClr val="hlink"/>
                </a:solidFill>
                <a:ea typeface="新細明體" panose="02020500000000000000" pitchFamily="18" charset="-120"/>
              </a:rPr>
              <a:t>MiddleName</a:t>
            </a: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800" dirty="0" err="1">
                <a:solidFill>
                  <a:schemeClr val="hlink"/>
                </a:solidFill>
                <a:ea typeface="新細明體" panose="02020500000000000000" pitchFamily="18" charset="-120"/>
              </a:rPr>
              <a:t>LastName</a:t>
            </a: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Composition may form a hierarchy where some components are themselves composite.</a:t>
            </a:r>
            <a:endParaRPr lang="zh-TW" altLang="en-US" sz="16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	e.g., Address(</a:t>
            </a:r>
            <a:r>
              <a:rPr lang="en-US" altLang="zh-TW" sz="1800" dirty="0" err="1">
                <a:solidFill>
                  <a:schemeClr val="hlink"/>
                </a:solidFill>
                <a:ea typeface="新細明體" panose="02020500000000000000" pitchFamily="18" charset="-120"/>
              </a:rPr>
              <a:t>StreetAddress</a:t>
            </a:r>
            <a:r>
              <a:rPr lang="en-US" altLang="zh-TW" sz="1800" dirty="0">
                <a:solidFill>
                  <a:schemeClr val="hlink"/>
                </a:solidFill>
                <a:ea typeface="新細明體" panose="02020500000000000000" pitchFamily="18" charset="-120"/>
              </a:rPr>
              <a:t>(Number, Street,  Apt#), City, State, Zip).</a:t>
            </a:r>
          </a:p>
        </p:txBody>
      </p:sp>
      <p:pic>
        <p:nvPicPr>
          <p:cNvPr id="36868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8358" y="3544888"/>
            <a:ext cx="4802638" cy="2800350"/>
          </a:xfrm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3365451" y="3162300"/>
            <a:ext cx="28734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>
                <a:solidFill>
                  <a:srgbClr val="333399"/>
                </a:solidFill>
                <a:ea typeface="新細明體" panose="02020500000000000000" pitchFamily="18" charset="-120"/>
              </a:rPr>
              <a:t>A hierarchy of composite attributes.</a:t>
            </a:r>
            <a:endParaRPr lang="zh-TW" altLang="en-US" sz="1800">
              <a:solidFill>
                <a:srgbClr val="333399"/>
              </a:solidFill>
              <a:ea typeface="新細明體" panose="02020500000000000000" pitchFamily="18" charset="-120"/>
            </a:endParaRPr>
          </a:p>
        </p:txBody>
      </p:sp>
      <p:sp>
        <p:nvSpPr>
          <p:cNvPr id="36870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7053161" y="6454775"/>
            <a:ext cx="2037894" cy="31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6B479F-5FE1-4664-8FD0-AE7D98D048AA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TW" sz="1200"/>
          </a:p>
        </p:txBody>
      </p: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" y="3857625"/>
            <a:ext cx="2948154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50825" y="25400"/>
            <a:ext cx="8534400" cy="842963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Types of Attributes (3)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07988" y="962025"/>
            <a:ext cx="8377237" cy="37195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Multi-valued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An entity may have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multiple values </a:t>
            </a:r>
            <a:r>
              <a:rPr lang="en-US" altLang="zh-TW" sz="1800" dirty="0">
                <a:ea typeface="新細明體" panose="02020500000000000000" pitchFamily="18" charset="-120"/>
              </a:rPr>
              <a:t>for that attribute.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Color of a CAR: {Color}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 err="1">
                <a:ea typeface="新細明體" panose="02020500000000000000" pitchFamily="18" charset="-120"/>
              </a:rPr>
              <a:t>PreviousDegrees</a:t>
            </a:r>
            <a:r>
              <a:rPr lang="en-US" altLang="zh-TW" sz="1800" dirty="0">
                <a:ea typeface="新細明體" panose="02020500000000000000" pitchFamily="18" charset="-120"/>
              </a:rPr>
              <a:t> of a STUDENT: {</a:t>
            </a:r>
            <a:r>
              <a:rPr lang="en-US" altLang="zh-TW" sz="1800" dirty="0" err="1">
                <a:ea typeface="新細明體" panose="02020500000000000000" pitchFamily="18" charset="-120"/>
              </a:rPr>
              <a:t>PreviousDegrees</a:t>
            </a:r>
            <a:r>
              <a:rPr lang="en-US" altLang="zh-TW" sz="1800" dirty="0">
                <a:ea typeface="新細明體" panose="02020500000000000000" pitchFamily="18" charset="-120"/>
              </a:rPr>
              <a:t>}.</a:t>
            </a:r>
            <a:endParaRPr lang="en-US" altLang="zh-TW" sz="16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Composite and multi-valued attributes may be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nested</a:t>
            </a:r>
            <a:r>
              <a:rPr lang="en-US" altLang="zh-TW" sz="1800" dirty="0">
                <a:ea typeface="新細明體" panose="02020500000000000000" pitchFamily="18" charset="-120"/>
              </a:rPr>
              <a:t> arbitrarily to any number of levels although this is rare.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 err="1">
                <a:ea typeface="新細明體" panose="02020500000000000000" pitchFamily="18" charset="-120"/>
              </a:rPr>
              <a:t>PreviousDegrees</a:t>
            </a:r>
            <a:r>
              <a:rPr lang="en-US" altLang="zh-TW" sz="1600" dirty="0">
                <a:ea typeface="新細明體" panose="02020500000000000000" pitchFamily="18" charset="-120"/>
              </a:rPr>
              <a:t> of a STUDENT is a composite multi-valued attribute denoted by</a:t>
            </a:r>
            <a:r>
              <a:rPr lang="en-US" altLang="zh-TW" sz="1400" dirty="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1600" dirty="0">
                <a:ea typeface="新細明體" panose="02020500000000000000" pitchFamily="18" charset="-120"/>
              </a:rPr>
              <a:t>	</a:t>
            </a:r>
            <a:r>
              <a:rPr lang="en-US" altLang="zh-TW" sz="1800" dirty="0">
                <a:ea typeface="新細明體" panose="02020500000000000000" pitchFamily="18" charset="-120"/>
              </a:rPr>
              <a:t>{ </a:t>
            </a:r>
            <a:r>
              <a:rPr lang="en-US" altLang="zh-TW" sz="1800" dirty="0" err="1">
                <a:ea typeface="新細明體" panose="02020500000000000000" pitchFamily="18" charset="-120"/>
              </a:rPr>
              <a:t>PreviousDegrees</a:t>
            </a:r>
            <a:r>
              <a:rPr lang="en-US" altLang="zh-TW" sz="1800" dirty="0">
                <a:ea typeface="新細明體" panose="02020500000000000000" pitchFamily="18" charset="-120"/>
              </a:rPr>
              <a:t>(College, Year, Degree, Field) }.</a:t>
            </a:r>
          </a:p>
        </p:txBody>
      </p:sp>
      <p:sp>
        <p:nvSpPr>
          <p:cNvPr id="38916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E747EE-7A6A-40FF-BFF1-1B58FD007068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TW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420100" cy="1219200"/>
          </a:xfrm>
        </p:spPr>
        <p:txBody>
          <a:bodyPr/>
          <a:lstStyle/>
          <a:p>
            <a:pPr eaLnBrk="1" hangingPunct="1"/>
            <a:r>
              <a:rPr lang="en-US" altLang="zh-TW" sz="2800">
                <a:ea typeface="新細明體" panose="02020500000000000000" pitchFamily="18" charset="-120"/>
              </a:rPr>
              <a:t>A complex attribute: AddressPhone.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000" y="1700213"/>
            <a:ext cx="7942263" cy="1141412"/>
          </a:xfrm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311525"/>
            <a:ext cx="4719637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3475038" y="2093913"/>
            <a:ext cx="4318000" cy="11112"/>
          </a:xfrm>
          <a:prstGeom prst="line">
            <a:avLst/>
          </a:prstGeom>
          <a:noFill/>
          <a:ln w="44450">
            <a:solidFill>
              <a:schemeClr val="hlink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819275" y="2439988"/>
            <a:ext cx="5973763" cy="11112"/>
          </a:xfrm>
          <a:prstGeom prst="line">
            <a:avLst/>
          </a:prstGeom>
          <a:noFill/>
          <a:ln w="44450">
            <a:solidFill>
              <a:srgbClr val="00CC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667125" y="2859088"/>
            <a:ext cx="1555750" cy="0"/>
          </a:xfrm>
          <a:prstGeom prst="line">
            <a:avLst/>
          </a:prstGeom>
          <a:noFill/>
          <a:ln w="44450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40968" name="投影片編號版面配置區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4D0D98-539B-4D87-86F5-84652FB11F68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TW" sz="1200"/>
          </a:p>
        </p:txBody>
      </p:sp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0" y="3568700"/>
            <a:ext cx="2836863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36525"/>
            <a:ext cx="7772400" cy="801688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Entity Types and Key Attributes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61950" y="955675"/>
            <a:ext cx="8458200" cy="4903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Entities</a:t>
            </a:r>
            <a:r>
              <a:rPr lang="en-US" altLang="zh-TW" sz="1800" dirty="0">
                <a:ea typeface="新細明體" panose="02020500000000000000" pitchFamily="18" charset="-120"/>
              </a:rPr>
              <a:t> with the same basic attributes are grouped or typed into an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entity type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the EMPLOYEE entity type or the PROJECT entity type.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An attribute of an entity type for which each entity must have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a unique value </a:t>
            </a:r>
            <a:r>
              <a:rPr lang="en-US" altLang="zh-TW" sz="1800" dirty="0">
                <a:ea typeface="新細明體" panose="02020500000000000000" pitchFamily="18" charset="-120"/>
              </a:rPr>
              <a:t>is called </a:t>
            </a:r>
            <a:r>
              <a:rPr lang="en-US" altLang="zh-TW" sz="1800" u="sng" dirty="0">
                <a:ea typeface="新細明體" panose="02020500000000000000" pitchFamily="18" charset="-120"/>
              </a:rPr>
              <a:t>a key attribute of the entity type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SSN of EMPLOYEE.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 key attribute may be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composite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 err="1">
                <a:ea typeface="新細明體" panose="02020500000000000000" pitchFamily="18" charset="-120"/>
              </a:rPr>
              <a:t>VehicleTagNumber</a:t>
            </a:r>
            <a:r>
              <a:rPr lang="en-US" altLang="zh-TW" sz="1600" dirty="0">
                <a:ea typeface="新細明體" panose="02020500000000000000" pitchFamily="18" charset="-120"/>
              </a:rPr>
              <a:t> is a key of the CAR entity type with components (Number, State).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An entity type may have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more than one key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the CAR entity type may have two keys: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</a:t>
            </a:r>
            <a:r>
              <a:rPr lang="en-US" altLang="zh-TW" sz="1800" dirty="0" err="1">
                <a:ea typeface="新細明體" panose="02020500000000000000" pitchFamily="18" charset="-120"/>
              </a:rPr>
              <a:t>VehicleIdentificationNumber</a:t>
            </a:r>
            <a:r>
              <a:rPr lang="en-US" altLang="zh-TW" sz="1800" dirty="0">
                <a:ea typeface="新細明體" panose="02020500000000000000" pitchFamily="18" charset="-120"/>
              </a:rPr>
              <a:t> (popularly called VIN) and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</a:t>
            </a:r>
            <a:r>
              <a:rPr lang="en-US" altLang="zh-TW" sz="1800" dirty="0" err="1">
                <a:ea typeface="新細明體" panose="02020500000000000000" pitchFamily="18" charset="-120"/>
              </a:rPr>
              <a:t>VehicleTagNumber</a:t>
            </a:r>
            <a:r>
              <a:rPr lang="en-US" altLang="zh-TW" sz="1800" dirty="0">
                <a:ea typeface="新細明體" panose="02020500000000000000" pitchFamily="18" charset="-120"/>
              </a:rPr>
              <a:t> (Number, State), also known as </a:t>
            </a:r>
            <a:r>
              <a:rPr lang="en-US" altLang="zh-TW" sz="1800" dirty="0" err="1">
                <a:ea typeface="新細明體" panose="02020500000000000000" pitchFamily="18" charset="-120"/>
              </a:rPr>
              <a:t>license_plate</a:t>
            </a:r>
            <a:r>
              <a:rPr lang="en-US" altLang="zh-TW" sz="1800" dirty="0">
                <a:ea typeface="新細明體" panose="02020500000000000000" pitchFamily="18" charset="-120"/>
              </a:rPr>
              <a:t> number.</a:t>
            </a:r>
          </a:p>
        </p:txBody>
      </p:sp>
      <p:sp>
        <p:nvSpPr>
          <p:cNvPr id="43012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B39F54-6517-4DE0-A648-B0986A54E33F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TW" sz="1200"/>
          </a:p>
        </p:txBody>
      </p:sp>
      <p:grpSp>
        <p:nvGrpSpPr>
          <p:cNvPr id="43013" name="群組 23"/>
          <p:cNvGrpSpPr>
            <a:grpSpLocks/>
          </p:cNvGrpSpPr>
          <p:nvPr/>
        </p:nvGrpSpPr>
        <p:grpSpPr bwMode="auto">
          <a:xfrm>
            <a:off x="2654300" y="5770563"/>
            <a:ext cx="1473200" cy="798512"/>
            <a:chOff x="3737496" y="5778765"/>
            <a:chExt cx="1473693" cy="799588"/>
          </a:xfrm>
        </p:grpSpPr>
        <p:sp>
          <p:nvSpPr>
            <p:cNvPr id="43027" name="矩形 4"/>
            <p:cNvSpPr>
              <a:spLocks noChangeArrowheads="1"/>
            </p:cNvSpPr>
            <p:nvPr/>
          </p:nvSpPr>
          <p:spPr bwMode="auto">
            <a:xfrm>
              <a:off x="3808520" y="6107837"/>
              <a:ext cx="1154097" cy="470516"/>
            </a:xfrm>
            <a:prstGeom prst="rect">
              <a:avLst/>
            </a:prstGeom>
            <a:noFill/>
            <a:ln w="9525" algn="ctr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28" name="文字方塊 5"/>
            <p:cNvSpPr txBox="1">
              <a:spLocks noChangeArrowheads="1"/>
            </p:cNvSpPr>
            <p:nvPr/>
          </p:nvSpPr>
          <p:spPr bwMode="auto">
            <a:xfrm>
              <a:off x="3737496" y="5778765"/>
              <a:ext cx="1473693" cy="277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 b="1">
                  <a:ea typeface="新細明體" panose="02020500000000000000" pitchFamily="18" charset="-120"/>
                </a:rPr>
                <a:t>EMPLOYEE</a:t>
              </a:r>
              <a:endParaRPr lang="zh-TW" altLang="en-US" sz="1200" b="1">
                <a:ea typeface="新細明體" panose="02020500000000000000" pitchFamily="18" charset="-120"/>
              </a:endParaRPr>
            </a:p>
          </p:txBody>
        </p:sp>
        <p:sp>
          <p:nvSpPr>
            <p:cNvPr id="43029" name="橢圓 6"/>
            <p:cNvSpPr>
              <a:spLocks noChangeArrowheads="1"/>
            </p:cNvSpPr>
            <p:nvPr/>
          </p:nvSpPr>
          <p:spPr bwMode="auto">
            <a:xfrm>
              <a:off x="4154750" y="6285390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30" name="橢圓 7"/>
            <p:cNvSpPr>
              <a:spLocks noChangeArrowheads="1"/>
            </p:cNvSpPr>
            <p:nvPr/>
          </p:nvSpPr>
          <p:spPr bwMode="auto">
            <a:xfrm>
              <a:off x="4307150" y="6437790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31" name="橢圓 8"/>
            <p:cNvSpPr>
              <a:spLocks noChangeArrowheads="1"/>
            </p:cNvSpPr>
            <p:nvPr/>
          </p:nvSpPr>
          <p:spPr bwMode="auto">
            <a:xfrm>
              <a:off x="4459550" y="6235070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32" name="橢圓 9"/>
            <p:cNvSpPr>
              <a:spLocks noChangeArrowheads="1"/>
            </p:cNvSpPr>
            <p:nvPr/>
          </p:nvSpPr>
          <p:spPr bwMode="auto">
            <a:xfrm>
              <a:off x="4503940" y="6385996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33" name="橢圓 10"/>
            <p:cNvSpPr>
              <a:spLocks noChangeArrowheads="1"/>
            </p:cNvSpPr>
            <p:nvPr/>
          </p:nvSpPr>
          <p:spPr bwMode="auto">
            <a:xfrm>
              <a:off x="4699256" y="6252826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34" name="文字方塊 11"/>
            <p:cNvSpPr txBox="1">
              <a:spLocks noChangeArrowheads="1"/>
            </p:cNvSpPr>
            <p:nvPr/>
          </p:nvSpPr>
          <p:spPr bwMode="auto">
            <a:xfrm>
              <a:off x="3863267" y="6098937"/>
              <a:ext cx="497149" cy="2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100" b="1">
                  <a:ea typeface="新細明體" panose="02020500000000000000" pitchFamily="18" charset="-120"/>
                </a:rPr>
                <a:t>e1</a:t>
              </a:r>
              <a:endParaRPr lang="zh-TW" altLang="en-US" sz="1100" b="1">
                <a:ea typeface="新細明體" panose="02020500000000000000" pitchFamily="18" charset="-120"/>
              </a:endParaRPr>
            </a:p>
          </p:txBody>
        </p:sp>
        <p:sp>
          <p:nvSpPr>
            <p:cNvPr id="43035" name="文字方塊 12"/>
            <p:cNvSpPr txBox="1">
              <a:spLocks noChangeArrowheads="1"/>
            </p:cNvSpPr>
            <p:nvPr/>
          </p:nvSpPr>
          <p:spPr bwMode="auto">
            <a:xfrm>
              <a:off x="4548330" y="6248244"/>
              <a:ext cx="497149" cy="2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100" b="1">
                  <a:ea typeface="新細明體" panose="02020500000000000000" pitchFamily="18" charset="-120"/>
                </a:rPr>
                <a:t>e8</a:t>
              </a:r>
              <a:endParaRPr lang="zh-TW" altLang="en-US" sz="1100" b="1">
                <a:ea typeface="新細明體" panose="02020500000000000000" pitchFamily="18" charset="-120"/>
              </a:endParaRPr>
            </a:p>
          </p:txBody>
        </p:sp>
      </p:grpSp>
      <p:grpSp>
        <p:nvGrpSpPr>
          <p:cNvPr id="43014" name="群組 22"/>
          <p:cNvGrpSpPr>
            <a:grpSpLocks/>
          </p:cNvGrpSpPr>
          <p:nvPr/>
        </p:nvGrpSpPr>
        <p:grpSpPr bwMode="auto">
          <a:xfrm>
            <a:off x="4556125" y="5780088"/>
            <a:ext cx="1473200" cy="800100"/>
            <a:chOff x="5638862" y="5789117"/>
            <a:chExt cx="1473693" cy="799588"/>
          </a:xfrm>
        </p:grpSpPr>
        <p:sp>
          <p:nvSpPr>
            <p:cNvPr id="43018" name="矩形 13"/>
            <p:cNvSpPr>
              <a:spLocks noChangeArrowheads="1"/>
            </p:cNvSpPr>
            <p:nvPr/>
          </p:nvSpPr>
          <p:spPr bwMode="auto">
            <a:xfrm>
              <a:off x="5709886" y="6118189"/>
              <a:ext cx="1154097" cy="470516"/>
            </a:xfrm>
            <a:prstGeom prst="rect">
              <a:avLst/>
            </a:prstGeom>
            <a:noFill/>
            <a:ln w="9525" algn="ctr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19" name="文字方塊 14"/>
            <p:cNvSpPr txBox="1">
              <a:spLocks noChangeArrowheads="1"/>
            </p:cNvSpPr>
            <p:nvPr/>
          </p:nvSpPr>
          <p:spPr bwMode="auto">
            <a:xfrm>
              <a:off x="5638862" y="5789117"/>
              <a:ext cx="1473693" cy="27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200" b="1">
                  <a:ea typeface="新細明體" panose="02020500000000000000" pitchFamily="18" charset="-120"/>
                </a:rPr>
                <a:t>PROJECT</a:t>
              </a:r>
              <a:endParaRPr lang="zh-TW" altLang="en-US" sz="1200" b="1">
                <a:ea typeface="新細明體" panose="02020500000000000000" pitchFamily="18" charset="-120"/>
              </a:endParaRPr>
            </a:p>
          </p:txBody>
        </p:sp>
        <p:sp>
          <p:nvSpPr>
            <p:cNvPr id="43020" name="橢圓 15"/>
            <p:cNvSpPr>
              <a:spLocks noChangeArrowheads="1"/>
            </p:cNvSpPr>
            <p:nvPr/>
          </p:nvSpPr>
          <p:spPr bwMode="auto">
            <a:xfrm>
              <a:off x="6056116" y="6295742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21" name="橢圓 16"/>
            <p:cNvSpPr>
              <a:spLocks noChangeArrowheads="1"/>
            </p:cNvSpPr>
            <p:nvPr/>
          </p:nvSpPr>
          <p:spPr bwMode="auto">
            <a:xfrm>
              <a:off x="6208516" y="6448142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22" name="橢圓 17"/>
            <p:cNvSpPr>
              <a:spLocks noChangeArrowheads="1"/>
            </p:cNvSpPr>
            <p:nvPr/>
          </p:nvSpPr>
          <p:spPr bwMode="auto">
            <a:xfrm>
              <a:off x="6360916" y="6245422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23" name="橢圓 18"/>
            <p:cNvSpPr>
              <a:spLocks noChangeArrowheads="1"/>
            </p:cNvSpPr>
            <p:nvPr/>
          </p:nvSpPr>
          <p:spPr bwMode="auto">
            <a:xfrm>
              <a:off x="6405306" y="6396348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24" name="橢圓 19"/>
            <p:cNvSpPr>
              <a:spLocks noChangeArrowheads="1"/>
            </p:cNvSpPr>
            <p:nvPr/>
          </p:nvSpPr>
          <p:spPr bwMode="auto">
            <a:xfrm>
              <a:off x="6600622" y="6263178"/>
              <a:ext cx="53266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43025" name="文字方塊 20"/>
            <p:cNvSpPr txBox="1">
              <a:spLocks noChangeArrowheads="1"/>
            </p:cNvSpPr>
            <p:nvPr/>
          </p:nvSpPr>
          <p:spPr bwMode="auto">
            <a:xfrm>
              <a:off x="5764633" y="6109289"/>
              <a:ext cx="497149" cy="2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100" b="1">
                  <a:ea typeface="新細明體" panose="02020500000000000000" pitchFamily="18" charset="-120"/>
                </a:rPr>
                <a:t>p1</a:t>
              </a:r>
              <a:endParaRPr lang="zh-TW" altLang="en-US" sz="1100" b="1">
                <a:ea typeface="新細明體" panose="02020500000000000000" pitchFamily="18" charset="-120"/>
              </a:endParaRPr>
            </a:p>
          </p:txBody>
        </p:sp>
        <p:sp>
          <p:nvSpPr>
            <p:cNvPr id="43026" name="文字方塊 21"/>
            <p:cNvSpPr txBox="1">
              <a:spLocks noChangeArrowheads="1"/>
            </p:cNvSpPr>
            <p:nvPr/>
          </p:nvSpPr>
          <p:spPr bwMode="auto">
            <a:xfrm>
              <a:off x="6449696" y="6258596"/>
              <a:ext cx="497149" cy="2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100" b="1">
                  <a:ea typeface="新細明體" panose="02020500000000000000" pitchFamily="18" charset="-120"/>
                </a:rPr>
                <a:t>p5</a:t>
              </a:r>
              <a:endParaRPr lang="zh-TW" altLang="en-US" sz="1100" b="1">
                <a:ea typeface="新細明體" panose="02020500000000000000" pitchFamily="18" charset="-120"/>
              </a:endParaRPr>
            </a:p>
          </p:txBody>
        </p:sp>
      </p:grpSp>
      <p:sp>
        <p:nvSpPr>
          <p:cNvPr id="43015" name="橢圓 24"/>
          <p:cNvSpPr>
            <a:spLocks noChangeArrowheads="1"/>
          </p:cNvSpPr>
          <p:nvPr/>
        </p:nvSpPr>
        <p:spPr bwMode="auto">
          <a:xfrm>
            <a:off x="3244850" y="6218238"/>
            <a:ext cx="52388" cy="460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43016" name="橢圓 25"/>
          <p:cNvSpPr>
            <a:spLocks noChangeArrowheads="1"/>
          </p:cNvSpPr>
          <p:nvPr/>
        </p:nvSpPr>
        <p:spPr bwMode="auto">
          <a:xfrm>
            <a:off x="2995613" y="6450013"/>
            <a:ext cx="53975" cy="460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43017" name="橢圓 26"/>
          <p:cNvSpPr>
            <a:spLocks noChangeArrowheads="1"/>
          </p:cNvSpPr>
          <p:nvPr/>
        </p:nvSpPr>
        <p:spPr bwMode="auto">
          <a:xfrm>
            <a:off x="3368675" y="6484938"/>
            <a:ext cx="53975" cy="460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3038"/>
            <a:ext cx="8420100" cy="1025525"/>
          </a:xfrm>
        </p:spPr>
        <p:txBody>
          <a:bodyPr/>
          <a:lstStyle/>
          <a:p>
            <a:pPr eaLnBrk="1" hangingPunct="1"/>
            <a:r>
              <a:rPr lang="en-US" altLang="zh-TW" sz="2000">
                <a:ea typeface="新細明體" panose="02020500000000000000" pitchFamily="18" charset="-120"/>
              </a:rPr>
              <a:t>Two entity types, EMPLOYEE and COMPANY, and some member entities of each.</a:t>
            </a:r>
          </a:p>
        </p:txBody>
      </p:sp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04963"/>
            <a:ext cx="7772400" cy="4137025"/>
          </a:xfrm>
        </p:spPr>
      </p:pic>
      <p:sp>
        <p:nvSpPr>
          <p:cNvPr id="45060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67E373-75D9-42DB-92F4-D6041D04C372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TW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7191"/>
            <a:ext cx="9144000" cy="784830"/>
          </a:xfrm>
          <a:noFill/>
        </p:spPr>
        <p:txBody>
          <a:bodyPr lIns="91440" tIns="0" rIns="91440" bIns="45720">
            <a:spAutoFit/>
          </a:bodyPr>
          <a:lstStyle/>
          <a:p>
            <a:pPr eaLnBrk="1" hangingPunct="1"/>
            <a:r>
              <a:rPr lang="en-US" altLang="zh-TW" sz="2400" b="1">
                <a:ea typeface="新細明體" panose="02020500000000000000" pitchFamily="18" charset="-120"/>
              </a:rPr>
              <a:t>ENTITY SET corresponding to the</a:t>
            </a:r>
            <a:br>
              <a:rPr lang="en-US" altLang="zh-TW" sz="2400" b="1">
                <a:ea typeface="新細明體" panose="02020500000000000000" pitchFamily="18" charset="-120"/>
              </a:rPr>
            </a:br>
            <a:r>
              <a:rPr lang="en-US" altLang="zh-TW" sz="2400" b="1">
                <a:ea typeface="新細明體" panose="02020500000000000000" pitchFamily="18" charset="-120"/>
              </a:rPr>
              <a:t>ENTITY TYPE CAR</a:t>
            </a:r>
            <a:endParaRPr lang="en-US" altLang="zh-TW" sz="2400" b="1" u="sng">
              <a:ea typeface="新細明體" panose="02020500000000000000" pitchFamily="18" charset="-120"/>
            </a:endParaRPr>
          </a:p>
        </p:txBody>
      </p:sp>
      <p:sp>
        <p:nvSpPr>
          <p:cNvPr id="47107" name="AutoShape 5"/>
          <p:cNvSpPr>
            <a:spLocks noChangeArrowheads="1"/>
          </p:cNvSpPr>
          <p:nvPr/>
        </p:nvSpPr>
        <p:spPr bwMode="auto">
          <a:xfrm>
            <a:off x="538163" y="2552700"/>
            <a:ext cx="8267700" cy="37369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car</a:t>
            </a:r>
            <a:r>
              <a:rPr lang="en-US" altLang="zh-TW" sz="1400" baseline="-25000" dirty="0">
                <a:ea typeface="新細明體" panose="02020500000000000000" pitchFamily="18" charset="-120"/>
              </a:rPr>
              <a:t>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((ABC 123, TEXAS), TK629, Ford Mustang, convertible, 1999, {red, black})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car</a:t>
            </a:r>
            <a:r>
              <a:rPr lang="en-US" altLang="zh-TW" sz="1400" baseline="-25000" dirty="0">
                <a:ea typeface="新細明體" panose="02020500000000000000" pitchFamily="18" charset="-120"/>
              </a:rPr>
              <a:t>2</a:t>
            </a:r>
            <a:endParaRPr lang="en-US" altLang="zh-TW" sz="1400" dirty="0">
              <a:ea typeface="新細明體" panose="02020500000000000000" pitchFamily="18" charset="-12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((ABC 123, NEW YORK), WP9872, Nissan 300ZX, 2-door, 2002, {blue})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car</a:t>
            </a:r>
            <a:r>
              <a:rPr lang="en-US" altLang="zh-TW" sz="1400" baseline="-25000" dirty="0">
                <a:ea typeface="新細明體" panose="02020500000000000000" pitchFamily="18" charset="-120"/>
              </a:rPr>
              <a:t>3</a:t>
            </a:r>
            <a:endParaRPr lang="en-US" altLang="zh-TW" sz="1400" dirty="0">
              <a:ea typeface="新細明體" panose="02020500000000000000" pitchFamily="18" charset="-12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((VSY 720, TEXAS), TD729, Buick </a:t>
            </a:r>
            <a:r>
              <a:rPr lang="en-US" altLang="zh-TW" sz="1400" dirty="0" err="1">
                <a:ea typeface="新細明體" panose="02020500000000000000" pitchFamily="18" charset="-120"/>
              </a:rPr>
              <a:t>LeSabre</a:t>
            </a:r>
            <a:r>
              <a:rPr lang="en-US" altLang="zh-TW" sz="1400" dirty="0">
                <a:ea typeface="新細明體" panose="02020500000000000000" pitchFamily="18" charset="-120"/>
              </a:rPr>
              <a:t>, 4-door, 2003, {white, blue})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zh-TW" altLang="en-US" sz="1400" dirty="0">
              <a:ea typeface="新細明體" panose="02020500000000000000" pitchFamily="18" charset="-120"/>
            </a:endParaRPr>
          </a:p>
        </p:txBody>
      </p:sp>
      <p:sp>
        <p:nvSpPr>
          <p:cNvPr id="47108" name="Text Box 6"/>
          <p:cNvSpPr txBox="1">
            <a:spLocks noChangeArrowheads="1"/>
          </p:cNvSpPr>
          <p:nvPr/>
        </p:nvSpPr>
        <p:spPr bwMode="auto">
          <a:xfrm>
            <a:off x="1251861" y="1524000"/>
            <a:ext cx="6889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ea typeface="新細明體" panose="02020500000000000000" pitchFamily="18" charset="-120"/>
              </a:rPr>
              <a:t>CAR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ea typeface="新細明體" panose="02020500000000000000" pitchFamily="18" charset="-120"/>
              </a:rPr>
              <a:t>Registration(RegistrationNumber, State), VehicleID, Make, Model, Year, {Color}</a:t>
            </a:r>
          </a:p>
        </p:txBody>
      </p:sp>
      <p:sp>
        <p:nvSpPr>
          <p:cNvPr id="47109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596C9FD-B04E-4BA6-9BF6-297816A2BC74}" type="slidenum">
              <a:rPr lang="en-US" altLang="zh-TW" sz="11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TW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0388" y="28575"/>
            <a:ext cx="4902200" cy="6791325"/>
          </a:xfrm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47638" y="163513"/>
            <a:ext cx="4251325" cy="2035175"/>
          </a:xfrm>
        </p:spPr>
        <p:txBody>
          <a:bodyPr/>
          <a:lstStyle/>
          <a:p>
            <a:pPr eaLnBrk="1" hangingPunct="1"/>
            <a:r>
              <a:rPr lang="en-US" altLang="zh-TW" sz="2000" dirty="0">
                <a:ea typeface="新細明體" panose="02020500000000000000" pitchFamily="18" charset="-120"/>
              </a:rPr>
              <a:t>A simplified diagram to illustrate the main phases of database design.</a:t>
            </a:r>
          </a:p>
        </p:txBody>
      </p:sp>
      <p:grpSp>
        <p:nvGrpSpPr>
          <p:cNvPr id="14340" name="Group 18"/>
          <p:cNvGrpSpPr>
            <a:grpSpLocks/>
          </p:cNvGrpSpPr>
          <p:nvPr/>
        </p:nvGrpSpPr>
        <p:grpSpPr bwMode="auto">
          <a:xfrm>
            <a:off x="209550" y="4287838"/>
            <a:ext cx="2503488" cy="2379662"/>
            <a:chOff x="132" y="2701"/>
            <a:chExt cx="1577" cy="1499"/>
          </a:xfrm>
        </p:grpSpPr>
        <p:grpSp>
          <p:nvGrpSpPr>
            <p:cNvPr id="14348" name="Group 5"/>
            <p:cNvGrpSpPr>
              <a:grpSpLocks/>
            </p:cNvGrpSpPr>
            <p:nvPr/>
          </p:nvGrpSpPr>
          <p:grpSpPr bwMode="auto">
            <a:xfrm>
              <a:off x="132" y="3470"/>
              <a:ext cx="1577" cy="730"/>
              <a:chOff x="2207" y="3249"/>
              <a:chExt cx="1577" cy="730"/>
            </a:xfrm>
          </p:grpSpPr>
          <p:grpSp>
            <p:nvGrpSpPr>
              <p:cNvPr id="14350" name="Group 6"/>
              <p:cNvGrpSpPr>
                <a:grpSpLocks/>
              </p:cNvGrpSpPr>
              <p:nvPr/>
            </p:nvGrpSpPr>
            <p:grpSpPr bwMode="auto">
              <a:xfrm>
                <a:off x="2207" y="3249"/>
                <a:ext cx="568" cy="412"/>
                <a:chOff x="1492" y="3153"/>
                <a:chExt cx="568" cy="412"/>
              </a:xfrm>
            </p:grpSpPr>
            <p:sp>
              <p:nvSpPr>
                <p:cNvPr id="143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540" y="3177"/>
                  <a:ext cx="520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TW" sz="1200">
                      <a:ea typeface="新細明體" panose="02020500000000000000" pitchFamily="18" charset="-120"/>
                    </a:rPr>
                    <a:t>Mini-world</a:t>
                  </a:r>
                </a:p>
              </p:txBody>
            </p:sp>
            <p:sp>
              <p:nvSpPr>
                <p:cNvPr id="14360" name="Freeform 8"/>
                <p:cNvSpPr>
                  <a:spLocks/>
                </p:cNvSpPr>
                <p:nvPr/>
              </p:nvSpPr>
              <p:spPr bwMode="auto">
                <a:xfrm>
                  <a:off x="1492" y="3153"/>
                  <a:ext cx="482" cy="412"/>
                </a:xfrm>
                <a:custGeom>
                  <a:avLst/>
                  <a:gdLst>
                    <a:gd name="T0" fmla="*/ 20 w 556"/>
                    <a:gd name="T1" fmla="*/ 6 h 491"/>
                    <a:gd name="T2" fmla="*/ 20 w 556"/>
                    <a:gd name="T3" fmla="*/ 7 h 491"/>
                    <a:gd name="T4" fmla="*/ 19 w 556"/>
                    <a:gd name="T5" fmla="*/ 7 h 491"/>
                    <a:gd name="T6" fmla="*/ 16 w 556"/>
                    <a:gd name="T7" fmla="*/ 8 h 491"/>
                    <a:gd name="T8" fmla="*/ 14 w 556"/>
                    <a:gd name="T9" fmla="*/ 8 h 491"/>
                    <a:gd name="T10" fmla="*/ 13 w 556"/>
                    <a:gd name="T11" fmla="*/ 8 h 491"/>
                    <a:gd name="T12" fmla="*/ 6 w 556"/>
                    <a:gd name="T13" fmla="*/ 8 h 491"/>
                    <a:gd name="T14" fmla="*/ 3 w 556"/>
                    <a:gd name="T15" fmla="*/ 8 h 491"/>
                    <a:gd name="T16" fmla="*/ 3 w 556"/>
                    <a:gd name="T17" fmla="*/ 7 h 491"/>
                    <a:gd name="T18" fmla="*/ 3 w 556"/>
                    <a:gd name="T19" fmla="*/ 6 h 491"/>
                    <a:gd name="T20" fmla="*/ 0 w 556"/>
                    <a:gd name="T21" fmla="*/ 6 h 491"/>
                    <a:gd name="T22" fmla="*/ 3 w 556"/>
                    <a:gd name="T23" fmla="*/ 3 h 491"/>
                    <a:gd name="T24" fmla="*/ 9 w 556"/>
                    <a:gd name="T25" fmla="*/ 0 h 491"/>
                    <a:gd name="T26" fmla="*/ 15 w 556"/>
                    <a:gd name="T27" fmla="*/ 3 h 491"/>
                    <a:gd name="T28" fmla="*/ 17 w 556"/>
                    <a:gd name="T29" fmla="*/ 3 h 491"/>
                    <a:gd name="T30" fmla="*/ 20 w 556"/>
                    <a:gd name="T31" fmla="*/ 3 h 491"/>
                    <a:gd name="T32" fmla="*/ 20 w 556"/>
                    <a:gd name="T33" fmla="*/ 6 h 49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56"/>
                    <a:gd name="T52" fmla="*/ 0 h 491"/>
                    <a:gd name="T53" fmla="*/ 556 w 556"/>
                    <a:gd name="T54" fmla="*/ 491 h 49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56" h="491">
                      <a:moveTo>
                        <a:pt x="552" y="339"/>
                      </a:moveTo>
                      <a:cubicBezTo>
                        <a:pt x="551" y="349"/>
                        <a:pt x="553" y="395"/>
                        <a:pt x="534" y="406"/>
                      </a:cubicBezTo>
                      <a:cubicBezTo>
                        <a:pt x="523" y="413"/>
                        <a:pt x="509" y="412"/>
                        <a:pt x="497" y="418"/>
                      </a:cubicBezTo>
                      <a:cubicBezTo>
                        <a:pt x="473" y="430"/>
                        <a:pt x="456" y="447"/>
                        <a:pt x="431" y="455"/>
                      </a:cubicBezTo>
                      <a:cubicBezTo>
                        <a:pt x="409" y="476"/>
                        <a:pt x="424" y="465"/>
                        <a:pt x="382" y="479"/>
                      </a:cubicBezTo>
                      <a:cubicBezTo>
                        <a:pt x="370" y="483"/>
                        <a:pt x="346" y="491"/>
                        <a:pt x="346" y="491"/>
                      </a:cubicBezTo>
                      <a:cubicBezTo>
                        <a:pt x="280" y="485"/>
                        <a:pt x="211" y="480"/>
                        <a:pt x="146" y="467"/>
                      </a:cubicBezTo>
                      <a:cubicBezTo>
                        <a:pt x="88" y="430"/>
                        <a:pt x="170" y="479"/>
                        <a:pt x="103" y="449"/>
                      </a:cubicBezTo>
                      <a:cubicBezTo>
                        <a:pt x="80" y="438"/>
                        <a:pt x="66" y="417"/>
                        <a:pt x="42" y="406"/>
                      </a:cubicBezTo>
                      <a:cubicBezTo>
                        <a:pt x="22" y="376"/>
                        <a:pt x="19" y="379"/>
                        <a:pt x="12" y="352"/>
                      </a:cubicBezTo>
                      <a:cubicBezTo>
                        <a:pt x="8" y="336"/>
                        <a:pt x="0" y="303"/>
                        <a:pt x="0" y="303"/>
                      </a:cubicBezTo>
                      <a:cubicBezTo>
                        <a:pt x="4" y="246"/>
                        <a:pt x="0" y="160"/>
                        <a:pt x="49" y="115"/>
                      </a:cubicBezTo>
                      <a:cubicBezTo>
                        <a:pt x="80" y="22"/>
                        <a:pt x="149" y="9"/>
                        <a:pt x="236" y="0"/>
                      </a:cubicBezTo>
                      <a:cubicBezTo>
                        <a:pt x="299" y="2"/>
                        <a:pt x="362" y="0"/>
                        <a:pt x="424" y="6"/>
                      </a:cubicBezTo>
                      <a:cubicBezTo>
                        <a:pt x="453" y="9"/>
                        <a:pt x="491" y="60"/>
                        <a:pt x="491" y="60"/>
                      </a:cubicBezTo>
                      <a:cubicBezTo>
                        <a:pt x="504" y="80"/>
                        <a:pt x="551" y="156"/>
                        <a:pt x="552" y="176"/>
                      </a:cubicBezTo>
                      <a:cubicBezTo>
                        <a:pt x="556" y="230"/>
                        <a:pt x="552" y="285"/>
                        <a:pt x="552" y="339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TW" altLang="en-US" sz="1800"/>
                </a:p>
              </p:txBody>
            </p:sp>
          </p:grpSp>
          <p:pic>
            <p:nvPicPr>
              <p:cNvPr id="14351" name="Picture 9" descr="j029202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7" y="3431"/>
                <a:ext cx="577" cy="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4352" name="Group 10"/>
              <p:cNvGrpSpPr>
                <a:grpSpLocks/>
              </p:cNvGrpSpPr>
              <p:nvPr/>
            </p:nvGrpSpPr>
            <p:grpSpPr bwMode="auto">
              <a:xfrm>
                <a:off x="3160" y="3305"/>
                <a:ext cx="624" cy="643"/>
                <a:chOff x="3160" y="3407"/>
                <a:chExt cx="624" cy="643"/>
              </a:xfrm>
            </p:grpSpPr>
            <p:grpSp>
              <p:nvGrpSpPr>
                <p:cNvPr id="14353" name="Group 11"/>
                <p:cNvGrpSpPr>
                  <a:grpSpLocks/>
                </p:cNvGrpSpPr>
                <p:nvPr/>
              </p:nvGrpSpPr>
              <p:grpSpPr bwMode="auto">
                <a:xfrm>
                  <a:off x="3293" y="3459"/>
                  <a:ext cx="386" cy="219"/>
                  <a:chOff x="3275" y="3429"/>
                  <a:chExt cx="386" cy="219"/>
                </a:xfrm>
              </p:grpSpPr>
              <p:sp>
                <p:nvSpPr>
                  <p:cNvPr id="14357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3275" y="3429"/>
                    <a:ext cx="372" cy="21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chemeClr val="tx1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32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4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TW" altLang="en-US" sz="18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4358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04" y="3444"/>
                    <a:ext cx="35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32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4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FontTx/>
                      <a:buNone/>
                    </a:pPr>
                    <a:r>
                      <a:rPr lang="en-US" altLang="zh-TW" sz="1400">
                        <a:ea typeface="新細明體" panose="02020500000000000000" pitchFamily="18" charset="-120"/>
                      </a:rPr>
                      <a:t>DB</a:t>
                    </a:r>
                  </a:p>
                </p:txBody>
              </p:sp>
            </p:grpSp>
            <p:sp>
              <p:nvSpPr>
                <p:cNvPr id="1435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213" y="3789"/>
                  <a:ext cx="540" cy="174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TW" sz="1200">
                      <a:ea typeface="新細明體" panose="02020500000000000000" pitchFamily="18" charset="-120"/>
                    </a:rPr>
                    <a:t>DBMS</a:t>
                  </a:r>
                </a:p>
              </p:txBody>
            </p:sp>
            <p:sp>
              <p:nvSpPr>
                <p:cNvPr id="14355" name="Rectangle 15"/>
                <p:cNvSpPr>
                  <a:spLocks noChangeArrowheads="1"/>
                </p:cNvSpPr>
                <p:nvPr/>
              </p:nvSpPr>
              <p:spPr bwMode="auto">
                <a:xfrm>
                  <a:off x="3160" y="3407"/>
                  <a:ext cx="624" cy="643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TW" altLang="en-US" sz="18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14356" name="AutoShape 16"/>
                <p:cNvCxnSpPr>
                  <a:cxnSpLocks noChangeShapeType="1"/>
                  <a:stCxn id="14357" idx="3"/>
                  <a:endCxn id="14354" idx="0"/>
                </p:cNvCxnSpPr>
                <p:nvPr/>
              </p:nvCxnSpPr>
              <p:spPr bwMode="auto">
                <a:xfrm>
                  <a:off x="3479" y="3678"/>
                  <a:ext cx="4" cy="111"/>
                </a:xfrm>
                <a:prstGeom prst="straightConnector1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4349" name="Text Box 17"/>
            <p:cNvSpPr txBox="1">
              <a:spLocks noChangeArrowheads="1"/>
            </p:cNvSpPr>
            <p:nvPr/>
          </p:nvSpPr>
          <p:spPr bwMode="auto">
            <a:xfrm>
              <a:off x="581" y="2701"/>
              <a:ext cx="111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3525" indent="-263525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Construct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 b="1">
                  <a:solidFill>
                    <a:schemeClr val="hlink"/>
                  </a:solidFill>
                  <a:ea typeface="新細明體" panose="02020500000000000000" pitchFamily="18" charset="-120"/>
                </a:rPr>
                <a:t>Design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>
                  <a:ea typeface="新細明體" panose="02020500000000000000" pitchFamily="18" charset="-120"/>
                </a:rPr>
                <a:t>Define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>
                  <a:ea typeface="新細明體" panose="02020500000000000000" pitchFamily="18" charset="-120"/>
                </a:rPr>
                <a:t>Load DB</a:t>
              </a:r>
            </a:p>
          </p:txBody>
        </p:sp>
      </p:grpSp>
      <p:sp>
        <p:nvSpPr>
          <p:cNvPr id="14341" name="投影片編號版面配置區 1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AD1EE3E-98A7-400C-9245-DDEBCB0E29A5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TW" sz="1200"/>
          </a:p>
        </p:txBody>
      </p:sp>
      <p:sp>
        <p:nvSpPr>
          <p:cNvPr id="14342" name="右大括弧 18"/>
          <p:cNvSpPr>
            <a:spLocks/>
          </p:cNvSpPr>
          <p:nvPr/>
        </p:nvSpPr>
        <p:spPr bwMode="auto">
          <a:xfrm>
            <a:off x="7804150" y="1030288"/>
            <a:ext cx="346075" cy="2281237"/>
          </a:xfrm>
          <a:prstGeom prst="rightBrace">
            <a:avLst>
              <a:gd name="adj1" fmla="val 51964"/>
              <a:gd name="adj2" fmla="val 50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4343" name="文字方塊 19"/>
          <p:cNvSpPr txBox="1">
            <a:spLocks noChangeArrowheads="1"/>
          </p:cNvSpPr>
          <p:nvPr/>
        </p:nvSpPr>
        <p:spPr bwMode="auto">
          <a:xfrm>
            <a:off x="8177213" y="1978820"/>
            <a:ext cx="8112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rgbClr val="FF0000"/>
                </a:solidFill>
                <a:ea typeface="新細明體" panose="02020500000000000000" pitchFamily="18" charset="-120"/>
              </a:rPr>
              <a:t>Ch.7</a:t>
            </a:r>
            <a:endParaRPr lang="zh-TW" altLang="en-US" sz="16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344" name="右大括弧 20"/>
          <p:cNvSpPr>
            <a:spLocks/>
          </p:cNvSpPr>
          <p:nvPr/>
        </p:nvSpPr>
        <p:spPr bwMode="auto">
          <a:xfrm>
            <a:off x="7829550" y="3462338"/>
            <a:ext cx="347663" cy="1465262"/>
          </a:xfrm>
          <a:prstGeom prst="rightBrace">
            <a:avLst>
              <a:gd name="adj1" fmla="val 23324"/>
              <a:gd name="adj2" fmla="val 50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4345" name="文字方塊 21"/>
          <p:cNvSpPr txBox="1">
            <a:spLocks noChangeArrowheads="1"/>
          </p:cNvSpPr>
          <p:nvPr/>
        </p:nvSpPr>
        <p:spPr bwMode="auto">
          <a:xfrm>
            <a:off x="8177212" y="3969776"/>
            <a:ext cx="8112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rgbClr val="FF0000"/>
                </a:solidFill>
                <a:ea typeface="新細明體" panose="02020500000000000000" pitchFamily="18" charset="-120"/>
              </a:rPr>
              <a:t>Ch.8</a:t>
            </a:r>
            <a:endParaRPr lang="zh-TW" altLang="en-US" sz="16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346" name="右大括弧 20"/>
          <p:cNvSpPr>
            <a:spLocks/>
          </p:cNvSpPr>
          <p:nvPr/>
        </p:nvSpPr>
        <p:spPr bwMode="auto">
          <a:xfrm>
            <a:off x="7839075" y="5006975"/>
            <a:ext cx="285750" cy="685800"/>
          </a:xfrm>
          <a:prstGeom prst="rightBrace">
            <a:avLst>
              <a:gd name="adj1" fmla="val 26289"/>
              <a:gd name="adj2" fmla="val 50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4347" name="文字方塊 21"/>
          <p:cNvSpPr txBox="1">
            <a:spLocks noChangeArrowheads="1"/>
          </p:cNvSpPr>
          <p:nvPr/>
        </p:nvSpPr>
        <p:spPr bwMode="auto">
          <a:xfrm>
            <a:off x="8124825" y="5126038"/>
            <a:ext cx="811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rgbClr val="FF0000"/>
                </a:solidFill>
                <a:ea typeface="新細明體" panose="02020500000000000000" pitchFamily="18" charset="-120"/>
              </a:rPr>
              <a:t>Ch.5</a:t>
            </a:r>
            <a:endParaRPr lang="zh-TW" altLang="en-US" sz="16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50800"/>
            <a:ext cx="8420100" cy="1260475"/>
          </a:xfrm>
        </p:spPr>
        <p:txBody>
          <a:bodyPr/>
          <a:lstStyle/>
          <a:p>
            <a:pPr eaLnBrk="1" hangingPunct="1"/>
            <a:r>
              <a:rPr lang="en-US" altLang="zh-TW" sz="2000">
                <a:ea typeface="新細明體" panose="02020500000000000000" pitchFamily="18" charset="-120"/>
              </a:rPr>
              <a:t>Preliminary design of entity types for the COMPANY database.</a:t>
            </a:r>
          </a:p>
        </p:txBody>
      </p:sp>
      <p:pic>
        <p:nvPicPr>
          <p:cNvPr id="491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188" y="1338263"/>
            <a:ext cx="8185150" cy="4843462"/>
          </a:xfrm>
        </p:spPr>
      </p:pic>
      <p:sp>
        <p:nvSpPr>
          <p:cNvPr id="49156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FE3A99-D7CC-4219-BB0C-C5D9FF1DB2A1}" type="slidenum">
              <a:rPr lang="en-US" altLang="zh-TW" sz="11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TW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8F49BB-D20B-4D00-85F4-DB8500996D15}" type="slidenum">
              <a:rPr lang="en-US" altLang="zh-TW" sz="105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r>
              <a:rPr lang="en-US" altLang="zh-TW" sz="1050"/>
              <a:t>/44</a:t>
            </a:r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9" y="-115580"/>
            <a:ext cx="8281851" cy="6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4562475"/>
            <a:ext cx="2709863" cy="2184400"/>
          </a:xfrm>
          <a:noFill/>
        </p:spPr>
        <p:txBody>
          <a:bodyPr lIns="91440" tIns="45720" rIns="91440" bIns="45720"/>
          <a:lstStyle/>
          <a:p>
            <a:pPr algn="l" eaLnBrk="1" hangingPunct="1"/>
            <a:r>
              <a:rPr lang="en-US" altLang="zh-TW" sz="1600" b="1">
                <a:ea typeface="新細明體" panose="02020500000000000000" pitchFamily="18" charset="-120"/>
              </a:rPr>
              <a:t>Entity Types:</a:t>
            </a:r>
            <a:br>
              <a:rPr lang="en-US" altLang="zh-TW" sz="1600" b="1">
                <a:ea typeface="新細明體" panose="02020500000000000000" pitchFamily="18" charset="-120"/>
              </a:rPr>
            </a:br>
            <a:r>
              <a:rPr lang="en-US" altLang="zh-TW" sz="1600" b="1">
                <a:ea typeface="新細明體" panose="02020500000000000000" pitchFamily="18" charset="-120"/>
              </a:rPr>
              <a:t>  </a:t>
            </a:r>
            <a:r>
              <a:rPr lang="en-US" altLang="zh-TW" sz="1400" b="1">
                <a:ea typeface="新細明體" panose="02020500000000000000" pitchFamily="18" charset="-120"/>
              </a:rPr>
              <a:t>EMPLOYEE,   </a:t>
            </a:r>
            <a:br>
              <a:rPr lang="en-US" altLang="zh-TW" sz="1400" b="1">
                <a:ea typeface="新細明體" panose="02020500000000000000" pitchFamily="18" charset="-120"/>
              </a:rPr>
            </a:br>
            <a:r>
              <a:rPr lang="en-US" altLang="zh-TW" sz="1400" b="1">
                <a:ea typeface="新細明體" panose="02020500000000000000" pitchFamily="18" charset="-120"/>
              </a:rPr>
              <a:t>  DEPARTMENT, </a:t>
            </a:r>
            <a:br>
              <a:rPr lang="en-US" altLang="zh-TW" sz="1400" b="1">
                <a:ea typeface="新細明體" panose="02020500000000000000" pitchFamily="18" charset="-120"/>
              </a:rPr>
            </a:br>
            <a:r>
              <a:rPr lang="en-US" altLang="zh-TW" sz="1400" b="1">
                <a:ea typeface="新細明體" panose="02020500000000000000" pitchFamily="18" charset="-120"/>
              </a:rPr>
              <a:t>  PROJECT, </a:t>
            </a:r>
            <a:br>
              <a:rPr lang="en-US" altLang="zh-TW" sz="1400" b="1">
                <a:ea typeface="新細明體" panose="02020500000000000000" pitchFamily="18" charset="-120"/>
              </a:rPr>
            </a:br>
            <a:r>
              <a:rPr lang="en-US" altLang="zh-TW" sz="1400" b="1">
                <a:ea typeface="新細明體" panose="02020500000000000000" pitchFamily="18" charset="-120"/>
              </a:rPr>
              <a:t>  DEPENDENT</a:t>
            </a:r>
          </a:p>
        </p:txBody>
      </p:sp>
      <p:sp>
        <p:nvSpPr>
          <p:cNvPr id="51205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84138"/>
            <a:ext cx="8534400" cy="842962"/>
          </a:xfrm>
        </p:spPr>
        <p:txBody>
          <a:bodyPr/>
          <a:lstStyle/>
          <a:p>
            <a:pPr eaLnBrk="1" hangingPunct="1"/>
            <a:r>
              <a:rPr lang="en-US" altLang="zh-TW" sz="2800">
                <a:ea typeface="新細明體" panose="02020500000000000000" pitchFamily="18" charset="-120"/>
              </a:rPr>
              <a:t>Relationships and Relationship Types (1)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3538" y="768350"/>
            <a:ext cx="8421687" cy="42322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relationship</a:t>
            </a:r>
            <a:r>
              <a:rPr lang="en-US" altLang="zh-TW" sz="1800" dirty="0">
                <a:ea typeface="新細明體" panose="02020500000000000000" pitchFamily="18" charset="-120"/>
              </a:rPr>
              <a:t> relates two or more distinct entities with a specific meaning.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EMPLOYEE </a:t>
            </a:r>
            <a:r>
              <a:rPr lang="en-US" altLang="zh-TW" sz="1600" u="sng" dirty="0">
                <a:ea typeface="新細明體" panose="02020500000000000000" pitchFamily="18" charset="-120"/>
              </a:rPr>
              <a:t>John Smith</a:t>
            </a:r>
            <a:r>
              <a:rPr lang="en-US" altLang="zh-TW" sz="1600" dirty="0">
                <a:ea typeface="新細明體" panose="02020500000000000000" pitchFamily="18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ea typeface="新細明體" panose="02020500000000000000" pitchFamily="18" charset="-120"/>
              </a:rPr>
              <a:t>works on </a:t>
            </a:r>
            <a:r>
              <a:rPr lang="en-US" altLang="zh-TW" sz="1600" dirty="0">
                <a:ea typeface="新細明體" panose="02020500000000000000" pitchFamily="18" charset="-120"/>
              </a:rPr>
              <a:t>the </a:t>
            </a:r>
            <a:r>
              <a:rPr lang="en-US" altLang="zh-TW" sz="1600" u="sng" dirty="0" err="1">
                <a:ea typeface="新細明體" panose="02020500000000000000" pitchFamily="18" charset="-120"/>
              </a:rPr>
              <a:t>ProductX</a:t>
            </a:r>
            <a:r>
              <a:rPr lang="en-US" altLang="zh-TW" sz="1600" dirty="0">
                <a:ea typeface="新細明體" panose="02020500000000000000" pitchFamily="18" charset="-120"/>
              </a:rPr>
              <a:t> PROJECT or EMPLOYEE </a:t>
            </a:r>
            <a:r>
              <a:rPr lang="en-US" altLang="zh-TW" sz="1600" u="sng" dirty="0">
                <a:ea typeface="新細明體" panose="02020500000000000000" pitchFamily="18" charset="-120"/>
              </a:rPr>
              <a:t>Franklin Wong</a:t>
            </a:r>
            <a:r>
              <a:rPr lang="en-US" altLang="zh-TW" sz="1600" dirty="0">
                <a:ea typeface="新細明體" panose="02020500000000000000" pitchFamily="18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ea typeface="新細明體" panose="02020500000000000000" pitchFamily="18" charset="-120"/>
              </a:rPr>
              <a:t>manages</a:t>
            </a:r>
            <a:r>
              <a:rPr lang="en-US" altLang="zh-TW" sz="1600" dirty="0">
                <a:ea typeface="新細明體" panose="02020500000000000000" pitchFamily="18" charset="-120"/>
              </a:rPr>
              <a:t> the </a:t>
            </a:r>
            <a:r>
              <a:rPr lang="en-US" altLang="zh-TW" sz="1600" u="sng" dirty="0">
                <a:ea typeface="新細明體" panose="02020500000000000000" pitchFamily="18" charset="-120"/>
              </a:rPr>
              <a:t>Research</a:t>
            </a:r>
            <a:r>
              <a:rPr lang="en-US" altLang="zh-TW" sz="1600" dirty="0">
                <a:ea typeface="新細明體" panose="02020500000000000000" pitchFamily="18" charset="-120"/>
              </a:rPr>
              <a:t> DEPARTMENT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Relationships of the same type are grouped or typed into a relationship type.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the WORKS_ON relationship type in which EMPLOYEEs and PROJECTs participate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the MANAGES relationship type in which EMPLOYEEs and DEPARTMENTs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participate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The </a:t>
            </a:r>
            <a:r>
              <a:rPr lang="en-US" altLang="zh-TW" sz="1800" b="1" dirty="0">
                <a:solidFill>
                  <a:srgbClr val="FF0000"/>
                </a:solidFill>
                <a:ea typeface="新細明體" panose="02020500000000000000" pitchFamily="18" charset="-120"/>
              </a:rPr>
              <a:t>degree</a:t>
            </a:r>
            <a:r>
              <a:rPr lang="en-US" altLang="zh-TW" sz="1800" dirty="0">
                <a:ea typeface="新細明體" panose="02020500000000000000" pitchFamily="18" charset="-120"/>
              </a:rPr>
              <a:t> of a relationship type is the number of participating entity types.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Both MANAGES and WORKS_ON are </a:t>
            </a:r>
            <a:r>
              <a:rPr lang="en-US" altLang="zh-TW" sz="1600" u="sng" dirty="0">
                <a:ea typeface="新細明體" panose="02020500000000000000" pitchFamily="18" charset="-120"/>
              </a:rPr>
              <a:t>binary</a:t>
            </a:r>
            <a:r>
              <a:rPr lang="en-US" altLang="zh-TW" sz="1600" dirty="0">
                <a:ea typeface="新細明體" panose="02020500000000000000" pitchFamily="18" charset="-120"/>
              </a:rPr>
              <a:t> relationships.</a:t>
            </a:r>
          </a:p>
        </p:txBody>
      </p:sp>
      <p:sp>
        <p:nvSpPr>
          <p:cNvPr id="53252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791342-36AF-4204-BC70-282916949B84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TW" sz="1200"/>
          </a:p>
        </p:txBody>
      </p:sp>
      <p:pic>
        <p:nvPicPr>
          <p:cNvPr id="53253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642088"/>
            <a:ext cx="6199667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7" y="4638081"/>
            <a:ext cx="3373437" cy="215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5"/>
          <p:cNvSpPr>
            <a:spLocks noGrp="1" noChangeArrowheads="1"/>
          </p:cNvSpPr>
          <p:nvPr>
            <p:ph type="title"/>
          </p:nvPr>
        </p:nvSpPr>
        <p:spPr>
          <a:xfrm>
            <a:off x="0" y="262071"/>
            <a:ext cx="9144000" cy="661720"/>
          </a:xfrm>
          <a:noFill/>
        </p:spPr>
        <p:txBody>
          <a:bodyPr lIns="91440" tIns="0" rIns="91440" bIns="45720">
            <a:spAutoFit/>
          </a:bodyPr>
          <a:lstStyle/>
          <a:p>
            <a:pPr eaLnBrk="1" hangingPunct="1"/>
            <a:r>
              <a:rPr lang="en-US" altLang="zh-TW" sz="2000" b="1" dirty="0">
                <a:ea typeface="新細明體" panose="02020500000000000000" pitchFamily="18" charset="-120"/>
              </a:rPr>
              <a:t>Relationship instances of the WORKS_FOR relationship </a:t>
            </a:r>
            <a:r>
              <a:rPr lang="en-US" altLang="zh-TW" sz="2000" b="1" dirty="0" smtClean="0">
                <a:ea typeface="新細明體" panose="02020500000000000000" pitchFamily="18" charset="-120"/>
              </a:rPr>
              <a:t/>
            </a:r>
            <a:br>
              <a:rPr lang="en-US" altLang="zh-TW" sz="2000" b="1" dirty="0" smtClean="0">
                <a:ea typeface="新細明體" panose="02020500000000000000" pitchFamily="18" charset="-120"/>
              </a:rPr>
            </a:br>
            <a:r>
              <a:rPr lang="en-US" altLang="zh-TW" sz="2000" b="1" dirty="0" smtClean="0">
                <a:ea typeface="新細明體" panose="02020500000000000000" pitchFamily="18" charset="-120"/>
              </a:rPr>
              <a:t>between </a:t>
            </a:r>
            <a:r>
              <a:rPr lang="en-US" altLang="zh-TW" sz="2000" b="1" dirty="0">
                <a:ea typeface="新細明體" panose="02020500000000000000" pitchFamily="18" charset="-120"/>
              </a:rPr>
              <a:t>EMPLOYEE and DEPARTMENT</a:t>
            </a:r>
          </a:p>
        </p:txBody>
      </p:sp>
      <p:sp>
        <p:nvSpPr>
          <p:cNvPr id="55299" name="投影片編號版面配置區 3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102305-4CC8-4EE3-B266-243F7C4C07E2}" type="slidenum">
              <a:rPr lang="en-US" altLang="zh-TW" sz="105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TW" sz="1050"/>
          </a:p>
        </p:txBody>
      </p:sp>
      <p:pic>
        <p:nvPicPr>
          <p:cNvPr id="55300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163638"/>
            <a:ext cx="6296025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5353050"/>
            <a:ext cx="5208588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713" y="1441450"/>
            <a:ext cx="6269037" cy="4611688"/>
          </a:xfrm>
        </p:spPr>
      </p:pic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3" y="5237163"/>
            <a:ext cx="374015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C1D343-D0A6-42F6-92A4-8532D0EC504A}" type="slidenum">
              <a:rPr lang="en-US" altLang="zh-TW" sz="11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zh-TW" sz="1100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71438"/>
            <a:ext cx="8420100" cy="1120775"/>
          </a:xfrm>
        </p:spPr>
        <p:txBody>
          <a:bodyPr/>
          <a:lstStyle/>
          <a:p>
            <a:pPr eaLnBrk="1" hangingPunct="1"/>
            <a:r>
              <a:rPr lang="en-US" altLang="zh-TW" sz="2000">
                <a:ea typeface="新細明體" panose="02020500000000000000" pitchFamily="18" charset="-120"/>
              </a:rPr>
              <a:t>Some relationship instances in the SUPPLY </a:t>
            </a:r>
            <a:r>
              <a:rPr lang="en-US" altLang="zh-TW" sz="2000">
                <a:solidFill>
                  <a:schemeClr val="hlink"/>
                </a:solidFill>
                <a:ea typeface="新細明體" panose="02020500000000000000" pitchFamily="18" charset="-120"/>
              </a:rPr>
              <a:t>ternary</a:t>
            </a:r>
            <a:r>
              <a:rPr lang="en-US" altLang="zh-TW" sz="2000">
                <a:ea typeface="新細明體" panose="02020500000000000000" pitchFamily="18" charset="-120"/>
              </a:rPr>
              <a:t> relationship set.</a:t>
            </a:r>
          </a:p>
        </p:txBody>
      </p:sp>
      <p:sp>
        <p:nvSpPr>
          <p:cNvPr id="56326" name="文字方塊 5"/>
          <p:cNvSpPr txBox="1">
            <a:spLocks noChangeArrowheads="1"/>
          </p:cNvSpPr>
          <p:nvPr/>
        </p:nvSpPr>
        <p:spPr bwMode="auto">
          <a:xfrm>
            <a:off x="6858000" y="4610100"/>
            <a:ext cx="21066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1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Degree of SUPPLY?</a:t>
            </a:r>
            <a:endParaRPr lang="zh-TW" altLang="en-US" sz="110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1113"/>
            <a:ext cx="8534400" cy="84296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Number of Relationship Types with An Entity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550" y="862013"/>
            <a:ext cx="8448675" cy="1993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More than one </a:t>
            </a:r>
            <a:r>
              <a:rPr lang="en-US" altLang="zh-TW" sz="1800">
                <a:ea typeface="新細明體" panose="02020500000000000000" pitchFamily="18" charset="-120"/>
              </a:rPr>
              <a:t>relationship type can exist with the same participating entity types.</a:t>
            </a:r>
            <a:r>
              <a:rPr lang="en-US" altLang="zh-TW" sz="1600">
                <a:ea typeface="新細明體" panose="02020500000000000000" pitchFamily="18" charset="-120"/>
              </a:rPr>
              <a:t> </a:t>
            </a:r>
          </a:p>
          <a:p>
            <a:pPr marL="538163" lvl="1" indent="-274638" eaLnBrk="1" hangingPunct="1">
              <a:lnSpc>
                <a:spcPct val="90000"/>
              </a:lnSpc>
            </a:pPr>
            <a:r>
              <a:rPr lang="en-US" altLang="zh-TW" sz="1600">
                <a:solidFill>
                  <a:srgbClr val="FF0000"/>
                </a:solidFill>
                <a:ea typeface="新細明體" panose="02020500000000000000" pitchFamily="18" charset="-120"/>
              </a:rPr>
              <a:t>MANAGES</a:t>
            </a:r>
            <a:r>
              <a:rPr lang="en-US" altLang="zh-TW" sz="1600">
                <a:ea typeface="新細明體" panose="02020500000000000000" pitchFamily="18" charset="-120"/>
              </a:rPr>
              <a:t> and </a:t>
            </a:r>
            <a:r>
              <a:rPr lang="en-US" altLang="zh-TW" sz="1600">
                <a:solidFill>
                  <a:srgbClr val="FF0000"/>
                </a:solidFill>
                <a:ea typeface="新細明體" panose="02020500000000000000" pitchFamily="18" charset="-120"/>
              </a:rPr>
              <a:t>WORKS_FOR</a:t>
            </a:r>
            <a:r>
              <a:rPr lang="en-US" altLang="zh-TW" sz="1600">
                <a:ea typeface="新細明體" panose="02020500000000000000" pitchFamily="18" charset="-120"/>
              </a:rPr>
              <a:t> are distinct relationships between EMPLOYEE and DEPARTMENT, but with different meanings and different relationship instances.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5" y="1638803"/>
            <a:ext cx="6127524" cy="515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C99809F-83C6-4B09-B4D3-9EB7B60E9926}" type="slidenum">
              <a:rPr lang="en-US" altLang="zh-TW" sz="11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zh-TW" sz="110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2AB31F-218F-4865-B00A-A59DAA08F44B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r>
              <a:rPr lang="en-US" altLang="zh-TW" sz="1600"/>
              <a:t>/44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13" y="0"/>
            <a:ext cx="8144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4114800"/>
            <a:ext cx="3635375" cy="2570163"/>
          </a:xfrm>
          <a:noFill/>
        </p:spPr>
        <p:txBody>
          <a:bodyPr lIns="91440" tIns="45720" rIns="91440" bIns="45720"/>
          <a:lstStyle/>
          <a:p>
            <a:pPr algn="l" eaLnBrk="1" hangingPunct="1">
              <a:lnSpc>
                <a:spcPct val="90000"/>
              </a:lnSpc>
            </a:pPr>
            <a:r>
              <a:rPr lang="en-US" altLang="zh-TW" sz="2000" b="1" dirty="0">
                <a:ea typeface="新細明體" panose="02020500000000000000" pitchFamily="18" charset="-120"/>
              </a:rPr>
              <a:t>Relationship Types:</a:t>
            </a:r>
            <a:br>
              <a:rPr lang="en-US" altLang="zh-TW" sz="2000" b="1" dirty="0">
                <a:ea typeface="新細明體" panose="02020500000000000000" pitchFamily="18" charset="-120"/>
              </a:rPr>
            </a:br>
            <a: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  <a:t>WORKS_FOR</a:t>
            </a:r>
            <a:b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  <a:t>MANAGES</a:t>
            </a:r>
            <a:b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  <a:t>WORKS_ON</a:t>
            </a:r>
            <a:b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  <a:t>CONTROLS</a:t>
            </a:r>
            <a:b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  <a:t>SUPERVISION </a:t>
            </a:r>
            <a:b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lang="en-US" altLang="zh-TW" sz="1600" dirty="0">
                <a:ea typeface="新細明體" panose="02020500000000000000" pitchFamily="18" charset="-120"/>
                <a:cs typeface="Arial" panose="020B0604020202020204" pitchFamily="34" charset="0"/>
              </a:rPr>
              <a:t>DEPENDENTS_OF</a:t>
            </a:r>
          </a:p>
        </p:txBody>
      </p:sp>
      <p:sp>
        <p:nvSpPr>
          <p:cNvPr id="60421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編號版面配置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16825E-5607-4F81-9DB1-E4C036BB2086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r>
              <a:rPr lang="en-US" altLang="zh-TW" sz="1600"/>
              <a:t>/44</a:t>
            </a:r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73038"/>
            <a:ext cx="7939087" cy="668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146550"/>
            <a:ext cx="3157538" cy="2263775"/>
          </a:xfrm>
          <a:noFill/>
        </p:spPr>
        <p:txBody>
          <a:bodyPr lIns="91440" tIns="45720" rIns="91440" bIns="45720"/>
          <a:lstStyle/>
          <a:p>
            <a:pPr algn="l" eaLnBrk="1" hangingPunct="1">
              <a:lnSpc>
                <a:spcPct val="90000"/>
              </a:lnSpc>
            </a:pPr>
            <a:r>
              <a:rPr lang="en-US" altLang="zh-TW" sz="1600" b="1">
                <a:ea typeface="新細明體" panose="02020500000000000000" pitchFamily="18" charset="-120"/>
              </a:rPr>
              <a:t>Weak Entity Type:   </a:t>
            </a:r>
            <a:br>
              <a:rPr lang="en-US" altLang="zh-TW" sz="1600" b="1">
                <a:ea typeface="新細明體" panose="02020500000000000000" pitchFamily="18" charset="-120"/>
              </a:rPr>
            </a:br>
            <a:r>
              <a:rPr lang="en-US" altLang="zh-TW" sz="1600" b="1">
                <a:ea typeface="新細明體" panose="02020500000000000000" pitchFamily="18" charset="-120"/>
              </a:rPr>
              <a:t>   </a:t>
            </a:r>
            <a:r>
              <a:rPr lang="en-US" altLang="zh-TW" sz="1600">
                <a:solidFill>
                  <a:schemeClr val="bg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DEPENDENT</a:t>
            </a:r>
            <a: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  <a:t/>
            </a:r>
            <a:b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</a:br>
            <a:r>
              <a:rPr lang="en-US" altLang="zh-TW" sz="1600" b="1">
                <a:ea typeface="新細明體" panose="02020500000000000000" pitchFamily="18" charset="-120"/>
              </a:rPr>
              <a:t>Partial Key:</a:t>
            </a:r>
            <a: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  <a:t/>
            </a:r>
            <a:b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</a:br>
            <a: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  <a:t>   </a:t>
            </a:r>
            <a:r>
              <a:rPr lang="en-US" altLang="zh-TW" sz="1600">
                <a:solidFill>
                  <a:schemeClr val="bg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Name</a:t>
            </a:r>
            <a: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  <a:t/>
            </a:r>
            <a:br>
              <a:rPr lang="en-US" altLang="zh-TW" sz="1600">
                <a:latin typeface="Times New Roman" panose="02020603050405020304" pitchFamily="18" charset="0"/>
                <a:ea typeface="新細明體" panose="02020500000000000000" pitchFamily="18" charset="-120"/>
              </a:rPr>
            </a:br>
            <a:r>
              <a:rPr lang="en-US" altLang="zh-TW" sz="1600" b="1">
                <a:ea typeface="新細明體" panose="02020500000000000000" pitchFamily="18" charset="-120"/>
              </a:rPr>
              <a:t>Identifying Relationship: </a:t>
            </a:r>
            <a:br>
              <a:rPr lang="en-US" altLang="zh-TW" sz="1600" b="1">
                <a:ea typeface="新細明體" panose="02020500000000000000" pitchFamily="18" charset="-120"/>
              </a:rPr>
            </a:br>
            <a:r>
              <a:rPr lang="en-US" altLang="zh-TW" sz="1600" b="1">
                <a:ea typeface="新細明體" panose="02020500000000000000" pitchFamily="18" charset="-120"/>
              </a:rPr>
              <a:t>   </a:t>
            </a:r>
            <a:r>
              <a:rPr lang="en-US" altLang="zh-TW" sz="1600">
                <a:solidFill>
                  <a:schemeClr val="bg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DEPENDENTS_OF</a:t>
            </a:r>
            <a:br>
              <a:rPr lang="en-US" altLang="zh-TW" sz="1600">
                <a:solidFill>
                  <a:schemeClr val="bg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</a:br>
            <a:r>
              <a:rPr lang="en-US" altLang="zh-TW" sz="1600" b="1">
                <a:ea typeface="新細明體" panose="02020500000000000000" pitchFamily="18" charset="-120"/>
              </a:rPr>
              <a:t>Identifying Entity Type:</a:t>
            </a:r>
            <a:br>
              <a:rPr lang="en-US" altLang="zh-TW" sz="1600" b="1">
                <a:ea typeface="新細明體" panose="02020500000000000000" pitchFamily="18" charset="-120"/>
              </a:rPr>
            </a:br>
            <a:r>
              <a:rPr lang="en-US" altLang="zh-TW" sz="1600">
                <a:solidFill>
                  <a:schemeClr val="bg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EMPLOYEE</a:t>
            </a:r>
          </a:p>
        </p:txBody>
      </p:sp>
      <p:sp>
        <p:nvSpPr>
          <p:cNvPr id="62469" name="AutoShape 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 flipH="1">
            <a:off x="5278959" y="2069662"/>
            <a:ext cx="3167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哪個部門員工是主管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2655455" y="2979546"/>
            <a:ext cx="3167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一個主管多個下屬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 flipH="1">
            <a:off x="4725965" y="5024319"/>
            <a:ext cx="3167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員工有多個眷屬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r>
              <a:rPr lang="zh-TW" altLang="en-US" sz="1050" dirty="0" smtClean="0">
                <a:solidFill>
                  <a:srgbClr val="FF0000"/>
                </a:solidFill>
              </a:rPr>
              <a:t>但一個眷屬可多個員工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 flipH="1">
            <a:off x="5823199" y="3358505"/>
            <a:ext cx="3167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一個員工多個專案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r>
              <a:rPr lang="zh-TW" altLang="en-US" sz="1050" dirty="0" smtClean="0">
                <a:solidFill>
                  <a:srgbClr val="FF0000"/>
                </a:solidFill>
              </a:rPr>
              <a:t>一個專案可多個員工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 flipH="1">
            <a:off x="5844494" y="4581212"/>
            <a:ext cx="3167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雙線</a:t>
            </a:r>
            <a:r>
              <a:rPr lang="en-US" altLang="zh-TW" sz="1050" dirty="0" smtClean="0">
                <a:solidFill>
                  <a:srgbClr val="FF0000"/>
                </a:solidFill>
              </a:rPr>
              <a:t>:</a:t>
            </a:r>
            <a:r>
              <a:rPr lang="zh-TW" altLang="en-US" sz="1050" dirty="0" smtClean="0">
                <a:solidFill>
                  <a:srgbClr val="FF0000"/>
                </a:solidFill>
              </a:rPr>
              <a:t> 不可以為</a:t>
            </a:r>
            <a:r>
              <a:rPr lang="en-US" altLang="zh-TW" sz="105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altLang="zh-TW" sz="1050" dirty="0" smtClean="0">
                <a:solidFill>
                  <a:srgbClr val="FF0000"/>
                </a:solidFill>
              </a:rPr>
              <a:t>Ex,</a:t>
            </a:r>
            <a:r>
              <a:rPr lang="zh-TW" altLang="en-US" sz="1050" dirty="0" smtClean="0">
                <a:solidFill>
                  <a:srgbClr val="FF0000"/>
                </a:solidFill>
              </a:rPr>
              <a:t>員工不一定有眷屬</a:t>
            </a:r>
            <a:endParaRPr lang="en-US" altLang="zh-TW" sz="1050" dirty="0">
              <a:solidFill>
                <a:srgbClr val="FF0000"/>
              </a:solidFill>
            </a:endParaRPr>
          </a:p>
          <a:p>
            <a:r>
              <a:rPr lang="zh-TW" altLang="en-US" sz="1050" dirty="0" smtClean="0">
                <a:solidFill>
                  <a:srgbClr val="FF0000"/>
                </a:solidFill>
              </a:rPr>
              <a:t>但一個眷屬至少對應一個</a:t>
            </a:r>
            <a:r>
              <a:rPr lang="en-US" altLang="zh-TW" sz="1050" dirty="0" smtClean="0">
                <a:solidFill>
                  <a:srgbClr val="FF0000"/>
                </a:solidFill>
              </a:rPr>
              <a:t>employee</a:t>
            </a:r>
          </a:p>
          <a:p>
            <a:r>
              <a:rPr lang="en-US" altLang="zh-TW" sz="1050" dirty="0" smtClean="0">
                <a:solidFill>
                  <a:srgbClr val="FF0000"/>
                </a:solidFill>
              </a:rPr>
              <a:t> </a:t>
            </a:r>
            <a:r>
              <a:rPr lang="zh-TW" altLang="en-US" sz="1050" dirty="0" smtClean="0">
                <a:solidFill>
                  <a:srgbClr val="FF0000"/>
                </a:solidFill>
              </a:rPr>
              <a:t> 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 flipH="1">
            <a:off x="7566658" y="2265517"/>
            <a:ext cx="3167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一個部門可多個專案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r>
              <a:rPr lang="zh-TW" altLang="en-US" sz="1050" dirty="0" smtClean="0">
                <a:solidFill>
                  <a:srgbClr val="FF0000"/>
                </a:solidFill>
              </a:rPr>
              <a:t>一個專案只屬一個部門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 flipH="1">
            <a:off x="4239327" y="2303932"/>
            <a:ext cx="3167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雙線</a:t>
            </a:r>
            <a:r>
              <a:rPr lang="en-US" altLang="zh-TW" sz="1050" dirty="0" smtClean="0">
                <a:solidFill>
                  <a:srgbClr val="FF0000"/>
                </a:solidFill>
              </a:rPr>
              <a:t>:</a:t>
            </a:r>
            <a:r>
              <a:rPr lang="zh-TW" altLang="en-US" sz="1050" dirty="0" smtClean="0">
                <a:solidFill>
                  <a:srgbClr val="FF0000"/>
                </a:solidFill>
              </a:rPr>
              <a:t> 不可以為</a:t>
            </a:r>
            <a:r>
              <a:rPr lang="en-US" altLang="zh-TW" sz="105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altLang="zh-TW" sz="1050" dirty="0" smtClean="0">
                <a:solidFill>
                  <a:srgbClr val="FF0000"/>
                </a:solidFill>
              </a:rPr>
              <a:t>Ex,</a:t>
            </a:r>
            <a:r>
              <a:rPr lang="zh-TW" altLang="en-US" sz="1050" dirty="0">
                <a:solidFill>
                  <a:srgbClr val="FF0000"/>
                </a:solidFill>
              </a:rPr>
              <a:t>每</a:t>
            </a:r>
            <a:r>
              <a:rPr lang="zh-TW" altLang="en-US" sz="1050" dirty="0" smtClean="0">
                <a:solidFill>
                  <a:srgbClr val="FF0000"/>
                </a:solidFill>
              </a:rPr>
              <a:t>個員工至少參與一個案子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r>
              <a:rPr lang="en-US" altLang="zh-TW" sz="1050" dirty="0" smtClean="0">
                <a:solidFill>
                  <a:srgbClr val="FF0000"/>
                </a:solidFill>
              </a:rPr>
              <a:t> </a:t>
            </a:r>
            <a:r>
              <a:rPr lang="zh-TW" altLang="en-US" sz="1050" dirty="0" smtClean="0">
                <a:solidFill>
                  <a:srgbClr val="FF0000"/>
                </a:solidFill>
              </a:rPr>
              <a:t> 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 flipH="1">
            <a:off x="6708185" y="2965150"/>
            <a:ext cx="3167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雙線</a:t>
            </a:r>
            <a:r>
              <a:rPr lang="en-US" altLang="zh-TW" sz="1050" dirty="0" smtClean="0">
                <a:solidFill>
                  <a:srgbClr val="FF0000"/>
                </a:solidFill>
              </a:rPr>
              <a:t>:</a:t>
            </a:r>
            <a:r>
              <a:rPr lang="zh-TW" altLang="en-US" sz="1050" dirty="0" smtClean="0">
                <a:solidFill>
                  <a:srgbClr val="FF0000"/>
                </a:solidFill>
              </a:rPr>
              <a:t> 不可以為</a:t>
            </a:r>
            <a:r>
              <a:rPr lang="en-US" altLang="zh-TW" sz="105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altLang="zh-TW" sz="1050" dirty="0" smtClean="0">
                <a:solidFill>
                  <a:srgbClr val="FF0000"/>
                </a:solidFill>
              </a:rPr>
              <a:t>Ex,</a:t>
            </a:r>
            <a:r>
              <a:rPr lang="zh-TW" altLang="en-US" sz="1050" dirty="0">
                <a:solidFill>
                  <a:srgbClr val="FF0000"/>
                </a:solidFill>
              </a:rPr>
              <a:t>每</a:t>
            </a:r>
            <a:r>
              <a:rPr lang="zh-TW" altLang="en-US" sz="1050" dirty="0" smtClean="0">
                <a:solidFill>
                  <a:srgbClr val="FF0000"/>
                </a:solidFill>
              </a:rPr>
              <a:t>個案子至少擁有一個員工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r>
              <a:rPr lang="en-US" altLang="zh-TW" sz="1050" dirty="0" smtClean="0">
                <a:solidFill>
                  <a:srgbClr val="FF0000"/>
                </a:solidFill>
              </a:rPr>
              <a:t> </a:t>
            </a:r>
            <a:r>
              <a:rPr lang="zh-TW" altLang="en-US" sz="1050" dirty="0" smtClean="0">
                <a:solidFill>
                  <a:srgbClr val="FF0000"/>
                </a:solidFill>
              </a:rPr>
              <a:t> 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 flipH="1">
            <a:off x="1671193" y="2496383"/>
            <a:ext cx="3167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一個員工最多一個主管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 flipH="1">
            <a:off x="5112565" y="3754371"/>
            <a:ext cx="316774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rgbClr val="FF0000"/>
                </a:solidFill>
              </a:rPr>
              <a:t>不看這</a:t>
            </a:r>
            <a:endParaRPr lang="en-US" altLang="zh-TW" sz="1050" dirty="0" smtClean="0">
              <a:solidFill>
                <a:srgbClr val="FF0000"/>
              </a:solidFill>
            </a:endParaRPr>
          </a:p>
          <a:p>
            <a:endParaRPr lang="en-US" altLang="zh-TW" sz="1050" dirty="0">
              <a:solidFill>
                <a:srgbClr val="FF0000"/>
              </a:solidFill>
            </a:endParaRPr>
          </a:p>
          <a:p>
            <a:endParaRPr lang="en-US" altLang="zh-TW" sz="1050" dirty="0" smtClean="0">
              <a:solidFill>
                <a:srgbClr val="FF0000"/>
              </a:solidFill>
            </a:endParaRPr>
          </a:p>
          <a:p>
            <a:endParaRPr lang="en-US" altLang="zh-TW" sz="1050" dirty="0" smtClean="0">
              <a:solidFill>
                <a:srgbClr val="FF0000"/>
              </a:solidFill>
            </a:endParaRPr>
          </a:p>
          <a:p>
            <a:r>
              <a:rPr lang="zh-TW" altLang="en-US" sz="1050" dirty="0" smtClean="0">
                <a:solidFill>
                  <a:srgbClr val="FF0000"/>
                </a:solidFill>
              </a:rPr>
              <a:t>看</a:t>
            </a:r>
            <a:r>
              <a:rPr lang="zh-TW" altLang="en-US" sz="1050" dirty="0">
                <a:solidFill>
                  <a:srgbClr val="FF0000"/>
                </a:solidFill>
              </a:rPr>
              <a:t>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>
          <a:xfrm>
            <a:off x="466725" y="225425"/>
            <a:ext cx="7942263" cy="395288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新細明體" panose="02020500000000000000" pitchFamily="18" charset="-120"/>
              </a:rPr>
              <a:t>Weak Entity Types</a:t>
            </a:r>
          </a:p>
        </p:txBody>
      </p:sp>
      <p:sp>
        <p:nvSpPr>
          <p:cNvPr id="6451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76250" y="960438"/>
            <a:ext cx="8281988" cy="55927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An entity that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does not </a:t>
            </a:r>
            <a:r>
              <a:rPr lang="en-US" altLang="zh-TW" sz="1800" dirty="0">
                <a:ea typeface="新細明體" panose="02020500000000000000" pitchFamily="18" charset="-120"/>
              </a:rPr>
              <a:t>have a key</a:t>
            </a:r>
            <a:r>
              <a:rPr lang="zh-TW" altLang="en-US" sz="1800" dirty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attribute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A weak entity must participate in an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identifying relationship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type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/>
            </a:r>
            <a:br>
              <a:rPr lang="en-US" altLang="zh-TW" sz="1800" dirty="0" smtClean="0">
                <a:ea typeface="新細明體" panose="02020500000000000000" pitchFamily="18" charset="-120"/>
              </a:rPr>
            </a:br>
            <a:r>
              <a:rPr lang="en-US" altLang="zh-TW" sz="1800" dirty="0" smtClean="0">
                <a:ea typeface="新細明體" panose="02020500000000000000" pitchFamily="18" charset="-120"/>
              </a:rPr>
              <a:t>with </a:t>
            </a:r>
            <a:r>
              <a:rPr lang="en-US" altLang="zh-TW" sz="1800" dirty="0">
                <a:ea typeface="新細明體" panose="02020500000000000000" pitchFamily="18" charset="-120"/>
              </a:rPr>
              <a:t>an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owner</a:t>
            </a:r>
            <a:r>
              <a:rPr lang="en-US" altLang="zh-TW" sz="1800" dirty="0">
                <a:ea typeface="新細明體" panose="02020500000000000000" pitchFamily="18" charset="-120"/>
              </a:rPr>
              <a:t> or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identifying entity type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Entities are identified by the combination of:</a:t>
            </a:r>
          </a:p>
          <a:p>
            <a:pPr marL="538163" lvl="1" indent="-274638" eaLnBrk="1" hangingPunct="1">
              <a:lnSpc>
                <a:spcPct val="90000"/>
              </a:lnSpc>
            </a:pPr>
            <a:r>
              <a:rPr lang="en-US" altLang="zh-TW" sz="2000" dirty="0">
                <a:ea typeface="新細明體" panose="02020500000000000000" pitchFamily="18" charset="-120"/>
              </a:rPr>
              <a:t>A 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partial key </a:t>
            </a:r>
            <a:r>
              <a:rPr lang="en-US" altLang="zh-TW" sz="2000" dirty="0">
                <a:ea typeface="新細明體" panose="02020500000000000000" pitchFamily="18" charset="-120"/>
              </a:rPr>
              <a:t>of the weak entity type</a:t>
            </a:r>
          </a:p>
          <a:p>
            <a:pPr marL="538163" lvl="1" indent="-274638" eaLnBrk="1" hangingPunct="1">
              <a:lnSpc>
                <a:spcPct val="90000"/>
              </a:lnSpc>
            </a:pPr>
            <a:r>
              <a:rPr lang="en-US" altLang="zh-TW" sz="2000" dirty="0">
                <a:ea typeface="新細明體" panose="02020500000000000000" pitchFamily="18" charset="-120"/>
              </a:rPr>
              <a:t>The particular entity they are related to in the identifying entity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type</a:t>
            </a:r>
          </a:p>
          <a:p>
            <a:pPr marL="538163" lvl="1" indent="-274638" eaLnBrk="1" hangingPunct="1">
              <a:lnSpc>
                <a:spcPct val="90000"/>
              </a:lnSpc>
            </a:pPr>
            <a:endParaRPr lang="en-US" altLang="zh-TW" sz="20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SzPct val="150000"/>
              <a:buFontTx/>
              <a:buNone/>
            </a:pPr>
            <a:r>
              <a:rPr lang="en-US" altLang="zh-TW" sz="1800" b="1" dirty="0">
                <a:ea typeface="新細明體" panose="02020500000000000000" pitchFamily="18" charset="-120"/>
              </a:rPr>
              <a:t>Example:</a:t>
            </a:r>
            <a:r>
              <a:rPr lang="en-US" altLang="zh-TW" sz="1800" dirty="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Suppose that a DEPENDENT entity is identified by the dependent’s first name and birthdate, </a:t>
            </a:r>
            <a:r>
              <a:rPr lang="en-US" altLang="zh-TW" sz="1800" i="1" dirty="0">
                <a:ea typeface="新細明體" panose="02020500000000000000" pitchFamily="18" charset="-120"/>
              </a:rPr>
              <a:t>and</a:t>
            </a:r>
            <a:r>
              <a:rPr lang="en-US" altLang="zh-TW" sz="1800" dirty="0">
                <a:ea typeface="新細明體" panose="02020500000000000000" pitchFamily="18" charset="-120"/>
              </a:rPr>
              <a:t> the specific EMPLOYEE that the dependent is related to.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DEPENDENT is a weak entity type with EMPLOYEE as its identifying entity type via the identifying relationship type DEPENDENT_OF</a:t>
            </a:r>
          </a:p>
        </p:txBody>
      </p:sp>
      <p:sp>
        <p:nvSpPr>
          <p:cNvPr id="64516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A1693D-FEDE-465C-815D-A89A76D13956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zh-TW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3988"/>
            <a:ext cx="7772400" cy="796925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Constraints on Relationships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8613" y="950913"/>
            <a:ext cx="8469312" cy="3327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Constraints on Relationship </a:t>
            </a:r>
            <a:r>
              <a:rPr lang="en-US" altLang="zh-TW" sz="1600" dirty="0" smtClean="0">
                <a:ea typeface="新細明體" pitchFamily="18" charset="-120"/>
              </a:rPr>
              <a:t>Types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zh-TW" sz="1600" dirty="0">
              <a:ea typeface="新細明體" pitchFamily="18" charset="-120"/>
            </a:endParaRPr>
          </a:p>
          <a:p>
            <a:pPr marL="538163" lvl="1" indent="-274638" eaLnBrk="1" hangingPunct="1">
              <a:lnSpc>
                <a:spcPct val="80000"/>
              </a:lnSpc>
              <a:defRPr/>
            </a:pPr>
            <a:r>
              <a:rPr lang="en-US" altLang="zh-TW" sz="1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Maximum Cardinality </a:t>
            </a:r>
            <a:r>
              <a:rPr lang="zh-TW" altLang="en-US" sz="1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 </a:t>
            </a:r>
            <a:r>
              <a:rPr lang="en-US" altLang="zh-TW" sz="1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(ratio </a:t>
            </a:r>
            <a:r>
              <a:rPr lang="en-US" altLang="zh-TW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constraints)</a:t>
            </a:r>
          </a:p>
          <a:p>
            <a:pPr marL="803275" lvl="2" indent="-265113"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One-to-one (1:1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endParaRPr lang="en-US" altLang="zh-TW" sz="1600" dirty="0">
              <a:ea typeface="新細明體" pitchFamily="18" charset="-120"/>
            </a:endParaRPr>
          </a:p>
          <a:p>
            <a:pPr marL="803275" lvl="2" indent="-265113"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One-to-many (1:N) or Many-to-one (N:1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r>
              <a:rPr lang="zh-TW" altLang="en-US" sz="1600" dirty="0" smtClean="0">
                <a:ea typeface="新細明體" pitchFamily="18" charset="-120"/>
              </a:rPr>
              <a:t> </a:t>
            </a:r>
            <a:r>
              <a:rPr lang="en-US" altLang="zh-TW" sz="1600" dirty="0" smtClean="0">
                <a:ea typeface="新細明體" pitchFamily="18" charset="-120"/>
              </a:rPr>
              <a:t>#</a:t>
            </a:r>
            <a:r>
              <a:rPr lang="zh-TW" altLang="en-US" sz="1600" dirty="0" smtClean="0">
                <a:ea typeface="新細明體" pitchFamily="18" charset="-120"/>
              </a:rPr>
              <a:t>一個部門多個員工 一個員工可以多個部門</a:t>
            </a:r>
            <a:endParaRPr lang="en-US" altLang="zh-TW" sz="1600" dirty="0">
              <a:ea typeface="新細明體" pitchFamily="18" charset="-120"/>
            </a:endParaRPr>
          </a:p>
          <a:p>
            <a:pPr marL="803275" lvl="2" indent="-265113" eaLnBrk="1" hangingPunct="1">
              <a:lnSpc>
                <a:spcPct val="80000"/>
              </a:lnSpc>
              <a:defRPr/>
            </a:pPr>
            <a:r>
              <a:rPr lang="en-US" altLang="zh-TW" sz="1600" dirty="0" smtClean="0">
                <a:ea typeface="新細明體" pitchFamily="18" charset="-120"/>
              </a:rPr>
              <a:t>Many-to-many</a:t>
            </a:r>
            <a:r>
              <a:rPr lang="zh-TW" altLang="en-US" sz="1600" dirty="0" smtClean="0">
                <a:ea typeface="新細明體" pitchFamily="18" charset="-120"/>
              </a:rPr>
              <a:t>   </a:t>
            </a:r>
            <a:r>
              <a:rPr lang="en-US" altLang="zh-TW" sz="1600" dirty="0" smtClean="0">
                <a:ea typeface="新細明體" pitchFamily="18" charset="-120"/>
              </a:rPr>
              <a:t>#</a:t>
            </a:r>
            <a:r>
              <a:rPr lang="zh-TW" altLang="en-US" sz="1600" dirty="0" smtClean="0">
                <a:ea typeface="新細明體" pitchFamily="18" charset="-120"/>
              </a:rPr>
              <a:t>多個員工可多個案子</a:t>
            </a:r>
            <a:endParaRPr lang="en-US" altLang="zh-TW" sz="1600" dirty="0" smtClean="0">
              <a:ea typeface="新細明體" pitchFamily="18" charset="-120"/>
            </a:endParaRPr>
          </a:p>
          <a:p>
            <a:pPr marL="538162" lvl="2" indent="0" eaLnBrk="1" hangingPunct="1">
              <a:lnSpc>
                <a:spcPct val="80000"/>
              </a:lnSpc>
              <a:buNone/>
              <a:defRPr/>
            </a:pPr>
            <a:endParaRPr lang="en-US" altLang="zh-TW" sz="1600" dirty="0">
              <a:ea typeface="新細明體" pitchFamily="18" charset="-120"/>
            </a:endParaRPr>
          </a:p>
          <a:p>
            <a:pPr marL="538163" lvl="1" indent="-274638" eaLnBrk="1" hangingPunct="1">
              <a:lnSpc>
                <a:spcPct val="80000"/>
              </a:lnSpc>
              <a:defRPr/>
            </a:pPr>
            <a:r>
              <a:rPr lang="en-US" altLang="zh-TW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Minimum </a:t>
            </a:r>
            <a:r>
              <a:rPr lang="en-US" altLang="zh-TW" sz="1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Cardinality (participation &amp; </a:t>
            </a:r>
            <a:r>
              <a:rPr lang="en-US" altLang="zh-TW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existence dependency constraints)</a:t>
            </a:r>
          </a:p>
          <a:p>
            <a:pPr marL="803275" lvl="2" indent="-265113"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zero (</a:t>
            </a:r>
            <a:r>
              <a:rPr lang="en-US" altLang="zh-TW" sz="1600" b="1" dirty="0">
                <a:ea typeface="新細明體" pitchFamily="18" charset="-120"/>
              </a:rPr>
              <a:t>optional</a:t>
            </a:r>
            <a:r>
              <a:rPr lang="en-US" altLang="zh-TW" sz="1600" dirty="0">
                <a:ea typeface="新細明體" pitchFamily="18" charset="-120"/>
              </a:rPr>
              <a:t> participation, not existence-dependent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r>
              <a:rPr lang="zh-TW" altLang="en-US" sz="1600" dirty="0" smtClean="0">
                <a:ea typeface="新細明體" pitchFamily="18" charset="-120"/>
              </a:rPr>
              <a:t>  </a:t>
            </a:r>
            <a:r>
              <a:rPr lang="en-US" altLang="zh-TW" sz="1600" dirty="0" smtClean="0">
                <a:ea typeface="新細明體" pitchFamily="18" charset="-120"/>
              </a:rPr>
              <a:t>#</a:t>
            </a:r>
            <a:r>
              <a:rPr lang="zh-TW" altLang="en-US" sz="1600" dirty="0" smtClean="0">
                <a:ea typeface="新細明體" pitchFamily="18" charset="-120"/>
              </a:rPr>
              <a:t>單線 </a:t>
            </a:r>
            <a:r>
              <a:rPr lang="en-US" altLang="zh-TW" sz="1600" dirty="0" smtClean="0">
                <a:ea typeface="新細明體" pitchFamily="18" charset="-120"/>
              </a:rPr>
              <a:t>(</a:t>
            </a:r>
            <a:r>
              <a:rPr lang="zh-TW" altLang="en-US" sz="1600" dirty="0" smtClean="0">
                <a:ea typeface="新細明體" pitchFamily="18" charset="-120"/>
              </a:rPr>
              <a:t>不是每一個都要參與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endParaRPr lang="en-US" altLang="zh-TW" sz="1600" dirty="0">
              <a:ea typeface="新細明體" pitchFamily="18" charset="-120"/>
            </a:endParaRPr>
          </a:p>
          <a:p>
            <a:pPr marL="803275" lvl="2" indent="-265113"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one or more (</a:t>
            </a:r>
            <a:r>
              <a:rPr lang="en-US" altLang="zh-TW" sz="1600" b="1" dirty="0">
                <a:ea typeface="新細明體" pitchFamily="18" charset="-120"/>
              </a:rPr>
              <a:t>mandatory</a:t>
            </a:r>
            <a:r>
              <a:rPr lang="en-US" altLang="zh-TW" sz="1600" dirty="0">
                <a:ea typeface="新細明體" pitchFamily="18" charset="-120"/>
              </a:rPr>
              <a:t>, existence-dependent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r>
              <a:rPr lang="zh-TW" altLang="en-US" sz="1600" dirty="0" smtClean="0">
                <a:ea typeface="新細明體" pitchFamily="18" charset="-120"/>
              </a:rPr>
              <a:t>  </a:t>
            </a:r>
            <a:r>
              <a:rPr lang="en-US" altLang="zh-TW" sz="1600" dirty="0" smtClean="0">
                <a:ea typeface="新細明體" pitchFamily="18" charset="-120"/>
              </a:rPr>
              <a:t>#</a:t>
            </a:r>
            <a:r>
              <a:rPr lang="zh-TW" altLang="en-US" sz="1600" dirty="0" smtClean="0">
                <a:ea typeface="新細明體" pitchFamily="18" charset="-120"/>
              </a:rPr>
              <a:t>雙線 </a:t>
            </a:r>
            <a:r>
              <a:rPr lang="en-US" altLang="zh-TW" sz="1600" dirty="0" smtClean="0">
                <a:ea typeface="新細明體" pitchFamily="18" charset="-120"/>
              </a:rPr>
              <a:t>(</a:t>
            </a:r>
            <a:r>
              <a:rPr lang="zh-TW" altLang="en-US" sz="1600" dirty="0" smtClean="0">
                <a:ea typeface="新細明體" pitchFamily="18" charset="-120"/>
              </a:rPr>
              <a:t>強制性</a:t>
            </a:r>
            <a:r>
              <a:rPr lang="en-US" altLang="zh-TW" sz="1600" dirty="0" smtClean="0">
                <a:ea typeface="新細明體" pitchFamily="18" charset="-120"/>
              </a:rPr>
              <a:t>,</a:t>
            </a:r>
            <a:r>
              <a:rPr lang="zh-TW" altLang="en-US" sz="1600" dirty="0" smtClean="0">
                <a:ea typeface="新細明體" pitchFamily="18" charset="-120"/>
              </a:rPr>
              <a:t>每個部門都要有主管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endParaRPr lang="en-US" altLang="zh-TW" sz="1600" dirty="0">
              <a:ea typeface="新細明體" pitchFamily="18" charset="-120"/>
            </a:endParaRPr>
          </a:p>
        </p:txBody>
      </p:sp>
      <p:pic>
        <p:nvPicPr>
          <p:cNvPr id="6656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991100"/>
            <a:ext cx="45529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3C7A22-1620-4607-AFA1-62FBB7118880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zh-TW" sz="1600"/>
          </a:p>
        </p:txBody>
      </p:sp>
      <p:pic>
        <p:nvPicPr>
          <p:cNvPr id="6656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4362450"/>
            <a:ext cx="3438525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3022600"/>
            <a:ext cx="2662238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>
                <a:ea typeface="新細明體" panose="02020500000000000000" pitchFamily="18" charset="-120"/>
              </a:rPr>
              <a:t>Process Models</a:t>
            </a:r>
          </a:p>
        </p:txBody>
      </p:sp>
      <p:grpSp>
        <p:nvGrpSpPr>
          <p:cNvPr id="17412" name="群組 16"/>
          <p:cNvGrpSpPr>
            <a:grpSpLocks/>
          </p:cNvGrpSpPr>
          <p:nvPr/>
        </p:nvGrpSpPr>
        <p:grpSpPr bwMode="auto">
          <a:xfrm>
            <a:off x="755650" y="1497013"/>
            <a:ext cx="6416675" cy="3113306"/>
            <a:chOff x="755650" y="1957388"/>
            <a:chExt cx="6417310" cy="3113306"/>
          </a:xfrm>
        </p:grpSpPr>
        <p:sp>
          <p:nvSpPr>
            <p:cNvPr id="17415" name="Text Box 5"/>
            <p:cNvSpPr txBox="1">
              <a:spLocks noChangeArrowheads="1"/>
            </p:cNvSpPr>
            <p:nvPr/>
          </p:nvSpPr>
          <p:spPr bwMode="auto">
            <a:xfrm>
              <a:off x="755650" y="3178175"/>
              <a:ext cx="1216025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Process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Model</a:t>
              </a:r>
            </a:p>
          </p:txBody>
        </p:sp>
        <p:sp>
          <p:nvSpPr>
            <p:cNvPr id="17416" name="Text Box 6"/>
            <p:cNvSpPr txBox="1">
              <a:spLocks noChangeArrowheads="1"/>
            </p:cNvSpPr>
            <p:nvPr/>
          </p:nvSpPr>
          <p:spPr bwMode="auto">
            <a:xfrm>
              <a:off x="2099310" y="2157413"/>
              <a:ext cx="15144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High level:</a:t>
              </a:r>
              <a:endParaRPr lang="zh-TW" altLang="en-US" sz="1800">
                <a:ea typeface="新細明體" panose="02020500000000000000" pitchFamily="18" charset="-120"/>
              </a:endParaRPr>
            </a:p>
          </p:txBody>
        </p:sp>
        <p:sp>
          <p:nvSpPr>
            <p:cNvPr id="17417" name="Text Box 7"/>
            <p:cNvSpPr txBox="1">
              <a:spLocks noChangeArrowheads="1"/>
            </p:cNvSpPr>
            <p:nvPr/>
          </p:nvSpPr>
          <p:spPr bwMode="auto">
            <a:xfrm>
              <a:off x="2099310" y="4586288"/>
              <a:ext cx="15144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Low level:</a:t>
              </a:r>
            </a:p>
          </p:txBody>
        </p:sp>
        <p:sp>
          <p:nvSpPr>
            <p:cNvPr id="17418" name="Text Box 8"/>
            <p:cNvSpPr txBox="1">
              <a:spLocks noChangeArrowheads="1"/>
            </p:cNvSpPr>
            <p:nvPr/>
          </p:nvSpPr>
          <p:spPr bwMode="auto">
            <a:xfrm>
              <a:off x="2099310" y="3360738"/>
              <a:ext cx="24685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Implementation:</a:t>
              </a:r>
            </a:p>
          </p:txBody>
        </p:sp>
        <p:sp>
          <p:nvSpPr>
            <p:cNvPr id="17419" name="Text Box 9"/>
            <p:cNvSpPr txBox="1">
              <a:spLocks noChangeArrowheads="1"/>
            </p:cNvSpPr>
            <p:nvPr/>
          </p:nvSpPr>
          <p:spPr bwMode="auto">
            <a:xfrm>
              <a:off x="4267834" y="3178175"/>
              <a:ext cx="267146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Java, C, PASCAL, COBOL,…</a:t>
              </a:r>
            </a:p>
          </p:txBody>
        </p:sp>
        <p:sp>
          <p:nvSpPr>
            <p:cNvPr id="17420" name="Text Box 10"/>
            <p:cNvSpPr txBox="1">
              <a:spLocks noChangeArrowheads="1"/>
            </p:cNvSpPr>
            <p:nvPr/>
          </p:nvSpPr>
          <p:spPr bwMode="auto">
            <a:xfrm>
              <a:off x="3636010" y="1957388"/>
              <a:ext cx="35369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Flow Chart, Pseudo Code, Sequence Diagram, …</a:t>
              </a:r>
            </a:p>
          </p:txBody>
        </p:sp>
        <p:grpSp>
          <p:nvGrpSpPr>
            <p:cNvPr id="17421" name="Group 11"/>
            <p:cNvGrpSpPr>
              <a:grpSpLocks/>
            </p:cNvGrpSpPr>
            <p:nvPr/>
          </p:nvGrpSpPr>
          <p:grpSpPr bwMode="auto">
            <a:xfrm>
              <a:off x="1905000" y="2386013"/>
              <a:ext cx="248920" cy="2451100"/>
              <a:chOff x="1200" y="1503"/>
              <a:chExt cx="340" cy="1544"/>
            </a:xfrm>
          </p:grpSpPr>
          <p:cxnSp>
            <p:nvCxnSpPr>
              <p:cNvPr id="17423" name="AutoShape 12"/>
              <p:cNvCxnSpPr>
                <a:cxnSpLocks noChangeShapeType="1"/>
                <a:stCxn id="17415" idx="3"/>
              </p:cNvCxnSpPr>
              <p:nvPr/>
            </p:nvCxnSpPr>
            <p:spPr bwMode="auto">
              <a:xfrm flipH="1">
                <a:off x="1200" y="2162"/>
                <a:ext cx="91" cy="884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4" name="AutoShape 13"/>
              <p:cNvCxnSpPr>
                <a:cxnSpLocks noChangeShapeType="1"/>
              </p:cNvCxnSpPr>
              <p:nvPr/>
            </p:nvCxnSpPr>
            <p:spPr bwMode="auto">
              <a:xfrm>
                <a:off x="1200" y="1503"/>
                <a:ext cx="338" cy="1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5" name="AutoShape 14"/>
              <p:cNvCxnSpPr>
                <a:cxnSpLocks noChangeShapeType="1"/>
              </p:cNvCxnSpPr>
              <p:nvPr/>
            </p:nvCxnSpPr>
            <p:spPr bwMode="auto">
              <a:xfrm flipV="1">
                <a:off x="1202" y="1503"/>
                <a:ext cx="0" cy="758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6" name="AutoShape 15"/>
              <p:cNvCxnSpPr>
                <a:cxnSpLocks noChangeShapeType="1"/>
              </p:cNvCxnSpPr>
              <p:nvPr/>
            </p:nvCxnSpPr>
            <p:spPr bwMode="auto">
              <a:xfrm flipV="1">
                <a:off x="1202" y="2262"/>
                <a:ext cx="338" cy="1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7" name="AutoShape 16"/>
              <p:cNvCxnSpPr>
                <a:cxnSpLocks noChangeShapeType="1"/>
              </p:cNvCxnSpPr>
              <p:nvPr/>
            </p:nvCxnSpPr>
            <p:spPr bwMode="auto">
              <a:xfrm flipV="1">
                <a:off x="1202" y="3046"/>
                <a:ext cx="338" cy="1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7422" name="Text Box 20"/>
            <p:cNvSpPr txBox="1">
              <a:spLocks noChangeArrowheads="1"/>
            </p:cNvSpPr>
            <p:nvPr/>
          </p:nvSpPr>
          <p:spPr bwMode="auto">
            <a:xfrm>
              <a:off x="3566160" y="4424363"/>
              <a:ext cx="191452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Assembly,  Machine code</a:t>
              </a:r>
            </a:p>
          </p:txBody>
        </p:sp>
      </p:grpSp>
      <p:sp>
        <p:nvSpPr>
          <p:cNvPr id="17413" name="投影片編號版面配置區 19"/>
          <p:cNvSpPr>
            <a:spLocks noGrp="1"/>
          </p:cNvSpPr>
          <p:nvPr>
            <p:ph type="sldNum" sz="quarter" idx="10"/>
          </p:nvPr>
        </p:nvSpPr>
        <p:spPr>
          <a:xfrm>
            <a:off x="8509000" y="6454775"/>
            <a:ext cx="503238" cy="31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A0FBFD-83BD-4F04-811C-A7151ECFF087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TW" sz="1200"/>
          </a:p>
        </p:txBody>
      </p:sp>
      <p:sp>
        <p:nvSpPr>
          <p:cNvPr id="20" name="上彎箭號 19"/>
          <p:cNvSpPr/>
          <p:nvPr/>
        </p:nvSpPr>
        <p:spPr bwMode="auto">
          <a:xfrm rot="10800000" flipH="1">
            <a:off x="6637103" y="2885392"/>
            <a:ext cx="534987" cy="620712"/>
          </a:xfrm>
          <a:prstGeom prst="bentUpArrow">
            <a:avLst>
              <a:gd name="adj1" fmla="val 25000"/>
              <a:gd name="adj2" fmla="val 28144"/>
              <a:gd name="adj3" fmla="val 18711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eaLnBrk="1" hangingPunct="1">
              <a:defRPr/>
            </a:pPr>
            <a:endParaRPr lang="zh-TW" altLang="en-US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420100" cy="838200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A 1:1 relationship, MANAGES.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082675"/>
            <a:ext cx="6702425" cy="4479925"/>
          </a:xfrm>
        </p:spPr>
      </p:pic>
      <p:sp>
        <p:nvSpPr>
          <p:cNvPr id="68612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04E7595-4B91-4C61-A5ED-DB62994232E6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zh-TW" sz="1600"/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5027613"/>
            <a:ext cx="53371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 flipH="1">
            <a:off x="254724" y="1264838"/>
            <a:ext cx="224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不是每個員工都要參與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5274220" y="1498798"/>
            <a:ext cx="224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每個部門一定要有主管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8E6F12-5BEE-4A9C-90AE-68287E9BCDDB}" type="slidenum">
              <a:rPr lang="en-US" altLang="zh-TW" smtClean="0"/>
              <a:pPr>
                <a:defRPr/>
              </a:pPr>
              <a:t>31</a:t>
            </a:fld>
            <a:r>
              <a:rPr lang="en-US" altLang="zh-TW" smtClean="0"/>
              <a:t>/47</a:t>
            </a:r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8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5"/>
          <p:cNvSpPr>
            <a:spLocks noGrp="1" noChangeArrowheads="1"/>
          </p:cNvSpPr>
          <p:nvPr>
            <p:ph type="title"/>
          </p:nvPr>
        </p:nvSpPr>
        <p:spPr>
          <a:xfrm>
            <a:off x="0" y="325438"/>
            <a:ext cx="9144000" cy="533400"/>
          </a:xfrm>
          <a:noFill/>
        </p:spPr>
        <p:txBody>
          <a:bodyPr lIns="91440" tIns="0" rIns="91440" bIns="45720">
            <a:spAutoFit/>
          </a:bodyPr>
          <a:lstStyle/>
          <a:p>
            <a:pPr eaLnBrk="1" hangingPunct="1"/>
            <a:r>
              <a:rPr lang="en-US" altLang="zh-TW" sz="3200" b="1">
                <a:ea typeface="新細明體" panose="02020500000000000000" pitchFamily="18" charset="-120"/>
              </a:rPr>
              <a:t>Many-to-One (N:1) RELATIONSHIP</a:t>
            </a:r>
          </a:p>
        </p:txBody>
      </p:sp>
      <p:sp>
        <p:nvSpPr>
          <p:cNvPr id="70659" name="投影片編號版面配置區 3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9B29B6-88A3-4BAE-9195-412642FEA8B0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zh-TW" sz="1600"/>
          </a:p>
        </p:txBody>
      </p:sp>
      <p:pic>
        <p:nvPicPr>
          <p:cNvPr id="70660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163638"/>
            <a:ext cx="6296025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189538"/>
            <a:ext cx="51371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31D90A-5B46-4DF4-9C8C-C8E856110845}" type="slidenum">
              <a:rPr lang="en-US" altLang="zh-TW" smtClean="0"/>
              <a:pPr>
                <a:defRPr/>
              </a:pPr>
              <a:t>33</a:t>
            </a:fld>
            <a:r>
              <a:rPr lang="en-US" altLang="zh-TW" smtClean="0"/>
              <a:t>/47</a:t>
            </a:r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7" y="822071"/>
            <a:ext cx="9116693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0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6988"/>
            <a:ext cx="8420100" cy="817562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An M:N relationship, WORKS_ON.</a:t>
            </a:r>
          </a:p>
        </p:txBody>
      </p:sp>
      <p:sp>
        <p:nvSpPr>
          <p:cNvPr id="71683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8FE120-ECD0-4B02-A54D-63B633EC7557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zh-TW" sz="1600"/>
          </a:p>
        </p:txBody>
      </p:sp>
      <p:pic>
        <p:nvPicPr>
          <p:cNvPr id="7168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844550"/>
            <a:ext cx="69151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4551363"/>
            <a:ext cx="373697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 flipH="1">
            <a:off x="254723" y="1264838"/>
            <a:ext cx="265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員工至少參加一個</a:t>
            </a:r>
            <a:r>
              <a:rPr lang="en-US" altLang="zh-TW" sz="1400" dirty="0" smtClean="0">
                <a:solidFill>
                  <a:srgbClr val="FF0000"/>
                </a:solidFill>
              </a:rPr>
              <a:t>(</a:t>
            </a:r>
            <a:r>
              <a:rPr lang="zh-TW" altLang="en-US" sz="1400" dirty="0" smtClean="0">
                <a:solidFill>
                  <a:srgbClr val="FF0000"/>
                </a:solidFill>
              </a:rPr>
              <a:t>多個</a:t>
            </a:r>
            <a:r>
              <a:rPr lang="en-US" altLang="zh-TW" sz="1400" dirty="0" smtClean="0">
                <a:solidFill>
                  <a:srgbClr val="FF0000"/>
                </a:solidFill>
              </a:rPr>
              <a:t>)</a:t>
            </a:r>
            <a:r>
              <a:rPr lang="zh-TW" altLang="en-US" sz="1400" dirty="0" smtClean="0">
                <a:solidFill>
                  <a:srgbClr val="FF0000"/>
                </a:solidFill>
              </a:rPr>
              <a:t>案子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8E6F12-5BEE-4A9C-90AE-68287E9BCDDB}" type="slidenum">
              <a:rPr lang="en-US" altLang="zh-TW" smtClean="0"/>
              <a:pPr>
                <a:defRPr/>
              </a:pPr>
              <a:t>35</a:t>
            </a:fld>
            <a:r>
              <a:rPr lang="en-US" altLang="zh-TW" smtClean="0"/>
              <a:t>/47</a:t>
            </a:r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"/>
            <a:ext cx="9087632" cy="677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4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03213"/>
            <a:ext cx="8534400" cy="560387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Recursive Relationship </a:t>
            </a:r>
            <a:r>
              <a:rPr lang="en-US" altLang="zh-TW" sz="3600" dirty="0" smtClean="0">
                <a:ea typeface="新細明體" panose="02020500000000000000" pitchFamily="18" charset="-120"/>
              </a:rPr>
              <a:t>Types</a:t>
            </a:r>
            <a:r>
              <a:rPr lang="zh-TW" altLang="en-US" sz="3600" dirty="0" smtClean="0">
                <a:ea typeface="新細明體" panose="02020500000000000000" pitchFamily="18" charset="-120"/>
              </a:rPr>
              <a:t> 遞歸</a:t>
            </a:r>
            <a:endParaRPr lang="en-US" altLang="zh-TW" sz="3600" dirty="0">
              <a:ea typeface="新細明體" panose="02020500000000000000" pitchFamily="18" charset="-12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003300"/>
            <a:ext cx="8275638" cy="4714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Recursive relationship types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:</a:t>
            </a: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</a:t>
            </a:r>
            <a:endParaRPr lang="en-US" altLang="zh-TW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	</a:t>
            </a:r>
            <a:r>
              <a:rPr lang="en-US" altLang="zh-TW" sz="1600" b="1" dirty="0">
                <a:solidFill>
                  <a:srgbClr val="FF0000"/>
                </a:solidFill>
                <a:ea typeface="新細明體" panose="02020500000000000000" pitchFamily="18" charset="-120"/>
              </a:rPr>
              <a:t>both participations are same entity type </a:t>
            </a:r>
            <a:r>
              <a:rPr lang="en-US" altLang="zh-TW" sz="1600" b="1" dirty="0">
                <a:ea typeface="新細明體" panose="02020500000000000000" pitchFamily="18" charset="-120"/>
              </a:rPr>
              <a:t>in different roles</a:t>
            </a:r>
            <a:r>
              <a:rPr lang="en-US" altLang="zh-TW" sz="1600" b="1" dirty="0" smtClean="0">
                <a:ea typeface="新細明體" panose="02020500000000000000" pitchFamily="18" charset="-120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	</a:t>
            </a:r>
            <a:endParaRPr lang="en-US" altLang="zh-TW" sz="16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For </a:t>
            </a:r>
            <a:r>
              <a:rPr lang="en-US" altLang="zh-TW" sz="1600" dirty="0">
                <a:ea typeface="新細明體" panose="02020500000000000000" pitchFamily="18" charset="-120"/>
              </a:rPr>
              <a:t>example,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1600" dirty="0">
                <a:ea typeface="新細明體" panose="02020500000000000000" pitchFamily="18" charset="-120"/>
              </a:rPr>
              <a:t>SUPERVISION relationships between EMPLOYEE (in role of supervisor or boss) and (another) EMPLOYEE (in role of subordinate or worker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).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In following figure, first role participation labeled with 1 and second role participation labeled with 2.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600" dirty="0">
                <a:ea typeface="新細明體" panose="02020500000000000000" pitchFamily="18" charset="-120"/>
              </a:rPr>
              <a:t>In ER diagram, need to display role names to distinguish participations.</a:t>
            </a:r>
          </a:p>
        </p:txBody>
      </p:sp>
      <p:sp>
        <p:nvSpPr>
          <p:cNvPr id="73732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2BB56E8-7FDD-4E5F-9018-E06193A7AE80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zh-TW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6589C61-ABBD-454B-8ABF-DAA8DF4CE9FC}" type="slidenum">
              <a:rPr lang="en-US" altLang="zh-TW" sz="105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r>
              <a:rPr lang="en-US" altLang="zh-TW" sz="1050"/>
              <a:t>/44</a:t>
            </a:r>
          </a:p>
        </p:txBody>
      </p:sp>
      <p:pic>
        <p:nvPicPr>
          <p:cNvPr id="757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-181577"/>
            <a:ext cx="8360229" cy="7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4306888"/>
            <a:ext cx="3857625" cy="1952625"/>
          </a:xfrm>
          <a:noFill/>
        </p:spPr>
        <p:txBody>
          <a:bodyPr lIns="91440" tIns="45720" rIns="91440" bIns="45720"/>
          <a:lstStyle/>
          <a:p>
            <a:pPr algn="l" eaLnBrk="1" hangingPunct="1">
              <a:lnSpc>
                <a:spcPct val="90000"/>
              </a:lnSpc>
            </a:pPr>
            <a:r>
              <a:rPr lang="en-US" altLang="zh-TW" sz="1600" b="1" dirty="0">
                <a:ea typeface="新細明體" panose="02020500000000000000" pitchFamily="18" charset="-120"/>
              </a:rPr>
              <a:t>Recursive Relationship Type is: </a:t>
            </a:r>
            <a:r>
              <a:rPr lang="en-US" altLang="zh-TW" sz="1400" dirty="0">
                <a:ea typeface="新細明體" panose="02020500000000000000" pitchFamily="18" charset="-120"/>
              </a:rPr>
              <a:t>SUPERVISION</a:t>
            </a:r>
            <a:br>
              <a:rPr lang="en-US" altLang="zh-TW" sz="1400" dirty="0">
                <a:ea typeface="新細明體" panose="02020500000000000000" pitchFamily="18" charset="-120"/>
              </a:rPr>
            </a:br>
            <a:r>
              <a:rPr lang="en-US" altLang="zh-TW" sz="1600" dirty="0">
                <a:ea typeface="新細明體" panose="02020500000000000000" pitchFamily="18" charset="-120"/>
              </a:rPr>
              <a:t>(participation role names are shown)</a:t>
            </a:r>
            <a:endParaRPr lang="en-US" altLang="zh-TW" sz="14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3"/>
          <p:cNvSpPr>
            <a:spLocks noGrp="1" noChangeArrowheads="1"/>
          </p:cNvSpPr>
          <p:nvPr>
            <p:ph type="title"/>
          </p:nvPr>
        </p:nvSpPr>
        <p:spPr>
          <a:xfrm>
            <a:off x="69850" y="475798"/>
            <a:ext cx="8821738" cy="323165"/>
          </a:xfrm>
          <a:noFill/>
        </p:spPr>
        <p:txBody>
          <a:bodyPr lIns="91440" tIns="0" rIns="91440" bIns="45720">
            <a:spAutoFit/>
          </a:bodyPr>
          <a:lstStyle/>
          <a:p>
            <a:pPr eaLnBrk="1" hangingPunct="1"/>
            <a:r>
              <a:rPr lang="en-US" altLang="zh-TW" sz="1800" b="1" dirty="0">
                <a:ea typeface="新細明體" panose="02020500000000000000" pitchFamily="18" charset="-120"/>
              </a:rPr>
              <a:t>A RECURSIVE RELATIONSHIP </a:t>
            </a:r>
            <a:r>
              <a:rPr lang="en-US" altLang="zh-TW" sz="1800" b="1" dirty="0" smtClean="0">
                <a:ea typeface="新細明體" panose="02020500000000000000" pitchFamily="18" charset="-120"/>
              </a:rPr>
              <a:t>SUPERVISION</a:t>
            </a:r>
            <a:endParaRPr lang="en-US" altLang="zh-TW" sz="1800" b="1" dirty="0">
              <a:ea typeface="新細明體" panose="02020500000000000000" pitchFamily="18" charset="-120"/>
            </a:endParaRPr>
          </a:p>
        </p:txBody>
      </p:sp>
      <p:sp>
        <p:nvSpPr>
          <p:cNvPr id="77827" name="投影片編號版面配置區 5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E5BD25-41EF-4F76-A5A4-F8F8C1AF21D3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zh-TW" sz="1200"/>
          </a:p>
        </p:txBody>
      </p:sp>
      <p:pic>
        <p:nvPicPr>
          <p:cNvPr id="77828" name="Picture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3668713"/>
            <a:ext cx="22193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4" y="960746"/>
            <a:ext cx="6367463" cy="51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文字方塊 5"/>
          <p:cNvSpPr txBox="1">
            <a:spLocks noChangeArrowheads="1"/>
          </p:cNvSpPr>
          <p:nvPr/>
        </p:nvSpPr>
        <p:spPr bwMode="auto">
          <a:xfrm>
            <a:off x="6999288" y="2405063"/>
            <a:ext cx="17383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Degree of SUPERVISION?</a:t>
            </a:r>
            <a:endParaRPr lang="zh-TW" altLang="en-US" sz="120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26" y="1557338"/>
            <a:ext cx="61372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0"/>
            <a:ext cx="8372475" cy="792163"/>
          </a:xfrm>
        </p:spPr>
        <p:txBody>
          <a:bodyPr/>
          <a:lstStyle/>
          <a:p>
            <a:pPr eaLnBrk="1" hangingPunct="1"/>
            <a:r>
              <a:rPr lang="en-US" altLang="zh-TW" sz="3200">
                <a:ea typeface="新細明體" panose="02020500000000000000" pitchFamily="18" charset="-120"/>
              </a:rPr>
              <a:t>Attributes of Relationship Types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713" y="765175"/>
            <a:ext cx="8469312" cy="890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600" smtClean="0">
                <a:ea typeface="新細明體" panose="02020500000000000000" pitchFamily="18" charset="-120"/>
              </a:rPr>
              <a:t>A relationship type can have attributes;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smtClean="0">
                <a:ea typeface="新細明體" panose="02020500000000000000" pitchFamily="18" charset="-120"/>
              </a:rPr>
              <a:t>HoursPerWeek of WORKS_ON; </a:t>
            </a:r>
            <a:endParaRPr lang="en-US" altLang="zh-TW" sz="1400" dirty="0">
              <a:ea typeface="新細明體" panose="02020500000000000000" pitchFamily="18" charset="-120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39713" y="4808538"/>
            <a:ext cx="4149725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Its value for each relationship instance describes the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number of hours per week</a:t>
            </a:r>
            <a:r>
              <a:rPr lang="en-US" altLang="zh-TW" sz="1800" dirty="0">
                <a:ea typeface="新細明體" panose="02020500000000000000" pitchFamily="18" charset="-120"/>
              </a:rPr>
              <a:t> that an EMPLOYEE works on a PROJECT.</a:t>
            </a:r>
          </a:p>
        </p:txBody>
      </p:sp>
      <p:sp>
        <p:nvSpPr>
          <p:cNvPr id="78854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8436634" y="6454775"/>
            <a:ext cx="575604" cy="31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D0E857-849D-47E1-BE4F-2137A934A622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zh-TW" sz="160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4777"/>
              </p:ext>
            </p:extLst>
          </p:nvPr>
        </p:nvGraphicFramePr>
        <p:xfrm>
          <a:off x="6408165" y="5735968"/>
          <a:ext cx="260407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55">
                  <a:extLst>
                    <a:ext uri="{9D8B030D-6E8A-4147-A177-3AD203B41FA5}">
                      <a16:colId xmlns:a16="http://schemas.microsoft.com/office/drawing/2014/main" val="1995154711"/>
                    </a:ext>
                  </a:extLst>
                </a:gridCol>
                <a:gridCol w="736918">
                  <a:extLst>
                    <a:ext uri="{9D8B030D-6E8A-4147-A177-3AD203B41FA5}">
                      <a16:colId xmlns:a16="http://schemas.microsoft.com/office/drawing/2014/main" val="908815472"/>
                    </a:ext>
                  </a:extLst>
                </a:gridCol>
                <a:gridCol w="756857">
                  <a:extLst>
                    <a:ext uri="{9D8B030D-6E8A-4147-A177-3AD203B41FA5}">
                      <a16:colId xmlns:a16="http://schemas.microsoft.com/office/drawing/2014/main" val="1778445781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1840220614"/>
                    </a:ext>
                  </a:extLst>
                </a:gridCol>
              </a:tblGrid>
              <a:tr h="2326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endParaRPr lang="zh-TW" altLang="en-US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DNO</a:t>
                      </a:r>
                      <a:endParaRPr lang="zh-TW" altLang="en-US" sz="1200" b="1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9529359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189288" y="1155563"/>
            <a:ext cx="2218877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虛線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: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 衍生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attribute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可以用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SQL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的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COUNT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去算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不必做成資料表 會麻煩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Ex,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員工人數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5138" y="173038"/>
            <a:ext cx="5503862" cy="798512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新細明體" panose="02020500000000000000" pitchFamily="18" charset="-120"/>
              </a:rPr>
              <a:t>Process modeling</a:t>
            </a: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685800" y="2397125"/>
            <a:ext cx="2027238" cy="1911350"/>
          </a:xfrm>
          <a:prstGeom prst="star16">
            <a:avLst>
              <a:gd name="adj" fmla="val 37500"/>
            </a:avLst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64507" y="3006957"/>
            <a:ext cx="187483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0"/>
              </a:spcBef>
              <a:buClrTx/>
              <a:buFontTx/>
              <a:buNone/>
            </a:pPr>
            <a:r>
              <a:rPr lang="en-US" altLang="zh-TW" sz="1800" dirty="0" smtClean="0">
                <a:ea typeface="新細明體" panose="02020500000000000000" pitchFamily="18" charset="-120"/>
              </a:rPr>
              <a:t>Mini-World</a:t>
            </a:r>
            <a:endParaRPr lang="en-US" altLang="zh-TW" sz="1200" dirty="0" smtClean="0">
              <a:ea typeface="新細明體" panose="02020500000000000000" pitchFamily="18" charset="-120"/>
            </a:endParaRPr>
          </a:p>
          <a:p>
            <a:pPr algn="ctr" eaLnBrk="1" hangingPunct="1">
              <a:spcBef>
                <a:spcPts val="0"/>
              </a:spcBef>
              <a:buClrTx/>
              <a:buFontTx/>
              <a:buNone/>
            </a:pPr>
            <a:r>
              <a:rPr lang="en-US" altLang="zh-TW" sz="1200" dirty="0" smtClean="0">
                <a:ea typeface="新細明體" panose="02020500000000000000" pitchFamily="18" charset="-120"/>
              </a:rPr>
              <a:t>(functional requirements)</a:t>
            </a:r>
            <a:endParaRPr lang="en-US" altLang="zh-TW" sz="1200" dirty="0">
              <a:ea typeface="新細明體" panose="02020500000000000000" pitchFamily="18" charset="-120"/>
            </a:endParaRPr>
          </a:p>
        </p:txBody>
      </p:sp>
      <p:grpSp>
        <p:nvGrpSpPr>
          <p:cNvPr id="19461" name="Group 31"/>
          <p:cNvGrpSpPr>
            <a:grpSpLocks/>
          </p:cNvGrpSpPr>
          <p:nvPr/>
        </p:nvGrpSpPr>
        <p:grpSpPr bwMode="auto">
          <a:xfrm>
            <a:off x="2824163" y="2714625"/>
            <a:ext cx="2551112" cy="1422400"/>
            <a:chOff x="1779" y="2170"/>
            <a:chExt cx="1607" cy="896"/>
          </a:xfrm>
        </p:grpSpPr>
        <p:sp>
          <p:nvSpPr>
            <p:cNvPr id="19482" name="AutoShape 6"/>
            <p:cNvSpPr>
              <a:spLocks noChangeArrowheads="1"/>
            </p:cNvSpPr>
            <p:nvPr/>
          </p:nvSpPr>
          <p:spPr bwMode="auto">
            <a:xfrm>
              <a:off x="1779" y="2170"/>
              <a:ext cx="1607" cy="896"/>
            </a:xfrm>
            <a:prstGeom prst="rightArrow">
              <a:avLst>
                <a:gd name="adj1" fmla="val 50000"/>
                <a:gd name="adj2" fmla="val 44838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9483" name="Text Box 7"/>
            <p:cNvSpPr txBox="1">
              <a:spLocks noChangeArrowheads="1"/>
            </p:cNvSpPr>
            <p:nvPr/>
          </p:nvSpPr>
          <p:spPr bwMode="auto">
            <a:xfrm>
              <a:off x="1779" y="2374"/>
              <a:ext cx="1530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Process modeling (</a:t>
              </a:r>
              <a:r>
                <a:rPr lang="en-US" altLang="zh-TW" sz="1800">
                  <a:solidFill>
                    <a:schemeClr val="hlink"/>
                  </a:solidFill>
                  <a:ea typeface="新細明體" panose="02020500000000000000" pitchFamily="18" charset="-120"/>
                </a:rPr>
                <a:t>Program design</a:t>
              </a:r>
              <a:r>
                <a:rPr lang="en-US" altLang="zh-TW" sz="1800">
                  <a:ea typeface="新細明體" panose="02020500000000000000" pitchFamily="18" charset="-120"/>
                </a:rPr>
                <a:t>)</a:t>
              </a:r>
            </a:p>
          </p:txBody>
        </p:sp>
      </p:grpSp>
      <p:sp>
        <p:nvSpPr>
          <p:cNvPr id="19462" name="Text Box 10"/>
          <p:cNvSpPr txBox="1">
            <a:spLocks noChangeArrowheads="1"/>
          </p:cNvSpPr>
          <p:nvPr/>
        </p:nvSpPr>
        <p:spPr bwMode="auto">
          <a:xfrm>
            <a:off x="2438400" y="1163638"/>
            <a:ext cx="2695662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30000"/>
              </a:spcAft>
              <a:buClrTx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(process model)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ea typeface="新細明體" panose="02020500000000000000" pitchFamily="18" charset="-120"/>
              </a:rPr>
              <a:t>Flow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chart, Pseudocode </a:t>
            </a:r>
            <a:r>
              <a:rPr lang="en-US" altLang="zh-TW" sz="1600" dirty="0">
                <a:ea typeface="新細明體" panose="02020500000000000000" pitchFamily="18" charset="-120"/>
              </a:rPr>
              <a:t>or Sequence diagram</a:t>
            </a:r>
          </a:p>
        </p:txBody>
      </p:sp>
      <p:sp>
        <p:nvSpPr>
          <p:cNvPr id="19463" name="Line 11"/>
          <p:cNvSpPr>
            <a:spLocks noChangeShapeType="1"/>
          </p:cNvSpPr>
          <p:nvPr/>
        </p:nvSpPr>
        <p:spPr bwMode="auto">
          <a:xfrm>
            <a:off x="3798611" y="2210470"/>
            <a:ext cx="0" cy="717550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grpSp>
        <p:nvGrpSpPr>
          <p:cNvPr id="19464" name="Group 28"/>
          <p:cNvGrpSpPr>
            <a:grpSpLocks/>
          </p:cNvGrpSpPr>
          <p:nvPr/>
        </p:nvGrpSpPr>
        <p:grpSpPr bwMode="auto">
          <a:xfrm>
            <a:off x="6092825" y="1112838"/>
            <a:ext cx="2282825" cy="1800225"/>
            <a:chOff x="4118" y="584"/>
            <a:chExt cx="1438" cy="1134"/>
          </a:xfrm>
        </p:grpSpPr>
        <p:grpSp>
          <p:nvGrpSpPr>
            <p:cNvPr id="19470" name="Group 24"/>
            <p:cNvGrpSpPr>
              <a:grpSpLocks/>
            </p:cNvGrpSpPr>
            <p:nvPr/>
          </p:nvGrpSpPr>
          <p:grpSpPr bwMode="auto">
            <a:xfrm>
              <a:off x="4118" y="584"/>
              <a:ext cx="489" cy="1134"/>
              <a:chOff x="3965" y="998"/>
              <a:chExt cx="489" cy="1134"/>
            </a:xfrm>
          </p:grpSpPr>
          <p:sp>
            <p:nvSpPr>
              <p:cNvPr id="19472" name="Rectangle 14"/>
              <p:cNvSpPr>
                <a:spLocks noChangeArrowheads="1"/>
              </p:cNvSpPr>
              <p:nvPr/>
            </p:nvSpPr>
            <p:spPr bwMode="auto">
              <a:xfrm>
                <a:off x="3968" y="998"/>
                <a:ext cx="288" cy="167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TW" altLang="en-US" sz="18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9473" name="AutoShape 15"/>
              <p:cNvSpPr>
                <a:spLocks noChangeArrowheads="1"/>
              </p:cNvSpPr>
              <p:nvPr/>
            </p:nvSpPr>
            <p:spPr bwMode="auto">
              <a:xfrm>
                <a:off x="3968" y="1299"/>
                <a:ext cx="288" cy="192"/>
              </a:xfrm>
              <a:prstGeom prst="flowChartDecision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TW" altLang="en-US" sz="18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9474" name="AutoShape 16"/>
              <p:cNvSpPr>
                <a:spLocks noChangeArrowheads="1"/>
              </p:cNvSpPr>
              <p:nvPr/>
            </p:nvSpPr>
            <p:spPr bwMode="auto">
              <a:xfrm>
                <a:off x="3968" y="1619"/>
                <a:ext cx="288" cy="131"/>
              </a:xfrm>
              <a:prstGeom prst="flowChartProcess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TW" altLang="en-US" sz="18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9475" name="Line 17"/>
              <p:cNvSpPr>
                <a:spLocks noChangeShapeType="1"/>
              </p:cNvSpPr>
              <p:nvPr/>
            </p:nvSpPr>
            <p:spPr bwMode="auto">
              <a:xfrm>
                <a:off x="4109" y="1165"/>
                <a:ext cx="0" cy="13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TW" altLang="en-US" sz="1800"/>
              </a:p>
            </p:txBody>
          </p:sp>
          <p:sp>
            <p:nvSpPr>
              <p:cNvPr id="19476" name="Line 18"/>
              <p:cNvSpPr>
                <a:spLocks noChangeShapeType="1"/>
              </p:cNvSpPr>
              <p:nvPr/>
            </p:nvSpPr>
            <p:spPr bwMode="auto">
              <a:xfrm>
                <a:off x="4109" y="1491"/>
                <a:ext cx="0" cy="13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TW" altLang="en-US" sz="1800"/>
              </a:p>
            </p:txBody>
          </p:sp>
          <p:cxnSp>
            <p:nvCxnSpPr>
              <p:cNvPr id="19477" name="AutoShape 19"/>
              <p:cNvCxnSpPr>
                <a:cxnSpLocks noChangeShapeType="1"/>
                <a:stCxn id="19473" idx="3"/>
              </p:cNvCxnSpPr>
              <p:nvPr/>
            </p:nvCxnSpPr>
            <p:spPr bwMode="auto">
              <a:xfrm>
                <a:off x="4256" y="1395"/>
                <a:ext cx="198" cy="0"/>
              </a:xfrm>
              <a:prstGeom prst="straightConnector1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8" name="AutoShape 20"/>
              <p:cNvCxnSpPr>
                <a:cxnSpLocks noChangeShapeType="1"/>
              </p:cNvCxnSpPr>
              <p:nvPr/>
            </p:nvCxnSpPr>
            <p:spPr bwMode="auto">
              <a:xfrm flipV="1">
                <a:off x="4454" y="1085"/>
                <a:ext cx="0" cy="310"/>
              </a:xfrm>
              <a:prstGeom prst="straightConnector1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9" name="AutoShape 21"/>
              <p:cNvCxnSpPr>
                <a:cxnSpLocks noChangeShapeType="1"/>
                <a:endCxn id="19472" idx="3"/>
              </p:cNvCxnSpPr>
              <p:nvPr/>
            </p:nvCxnSpPr>
            <p:spPr bwMode="auto">
              <a:xfrm flipH="1" flipV="1">
                <a:off x="4256" y="1082"/>
                <a:ext cx="198" cy="3"/>
              </a:xfrm>
              <a:prstGeom prst="straightConnector1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80" name="AutoShape 22"/>
              <p:cNvSpPr>
                <a:spLocks noChangeArrowheads="1"/>
              </p:cNvSpPr>
              <p:nvPr/>
            </p:nvSpPr>
            <p:spPr bwMode="auto">
              <a:xfrm>
                <a:off x="3965" y="1952"/>
                <a:ext cx="288" cy="180"/>
              </a:xfrm>
              <a:prstGeom prst="flowChartTerminator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TW" altLang="en-US" sz="18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19481" name="AutoShape 23"/>
              <p:cNvCxnSpPr>
                <a:cxnSpLocks noChangeShapeType="1"/>
                <a:stCxn id="19474" idx="2"/>
                <a:endCxn id="19480" idx="0"/>
              </p:cNvCxnSpPr>
              <p:nvPr/>
            </p:nvCxnSpPr>
            <p:spPr bwMode="auto">
              <a:xfrm flipH="1">
                <a:off x="4109" y="1750"/>
                <a:ext cx="3" cy="202"/>
              </a:xfrm>
              <a:prstGeom prst="straightConnector1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9471" name="Text Box 25"/>
            <p:cNvSpPr txBox="1">
              <a:spLocks noChangeArrowheads="1"/>
            </p:cNvSpPr>
            <p:nvPr/>
          </p:nvSpPr>
          <p:spPr bwMode="auto">
            <a:xfrm>
              <a:off x="4521" y="1192"/>
              <a:ext cx="10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Flow chart</a:t>
              </a:r>
            </a:p>
          </p:txBody>
        </p:sp>
      </p:grpSp>
      <p:sp>
        <p:nvSpPr>
          <p:cNvPr id="19465" name="Rectangle 27"/>
          <p:cNvSpPr>
            <a:spLocks noChangeArrowheads="1"/>
          </p:cNvSpPr>
          <p:nvPr/>
        </p:nvSpPr>
        <p:spPr bwMode="auto">
          <a:xfrm>
            <a:off x="0" y="3487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19466" name="Group 30"/>
          <p:cNvGrpSpPr>
            <a:grpSpLocks/>
          </p:cNvGrpSpPr>
          <p:nvPr/>
        </p:nvGrpSpPr>
        <p:grpSpPr bwMode="auto">
          <a:xfrm>
            <a:off x="5661025" y="3444874"/>
            <a:ext cx="2924175" cy="2870200"/>
            <a:chOff x="3566" y="2170"/>
            <a:chExt cx="1716" cy="1808"/>
          </a:xfrm>
        </p:grpSpPr>
        <p:graphicFrame>
          <p:nvGraphicFramePr>
            <p:cNvPr id="19468" name="Object 26"/>
            <p:cNvGraphicFramePr>
              <a:graphicFrameLocks noChangeAspect="1"/>
            </p:cNvGraphicFramePr>
            <p:nvPr/>
          </p:nvGraphicFramePr>
          <p:xfrm>
            <a:off x="3566" y="2170"/>
            <a:ext cx="1679" cy="1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17" r:id="rId3" imgW="5074751" imgH="3847678" progId="Visio.Drawing.6">
                    <p:embed/>
                  </p:oleObj>
                </mc:Choice>
                <mc:Fallback>
                  <p:oleObj r:id="rId3" imgW="5074751" imgH="3847678" progId="Visio.Drawing.6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6" y="2170"/>
                          <a:ext cx="1679" cy="1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9" name="Text Box 29"/>
            <p:cNvSpPr txBox="1">
              <a:spLocks noChangeArrowheads="1"/>
            </p:cNvSpPr>
            <p:nvPr/>
          </p:nvSpPr>
          <p:spPr bwMode="auto">
            <a:xfrm>
              <a:off x="3759" y="3745"/>
              <a:ext cx="15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>
                  <a:ea typeface="新細明體" panose="02020500000000000000" pitchFamily="18" charset="-120"/>
                </a:rPr>
                <a:t>Sequence diagram</a:t>
              </a:r>
            </a:p>
          </p:txBody>
        </p:sp>
      </p:grpSp>
      <p:sp>
        <p:nvSpPr>
          <p:cNvPr id="19467" name="投影片編號版面配置區 2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81A9EA-8C24-45F2-8708-421ADDD07A04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TW"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5" y="383723"/>
            <a:ext cx="8423275" cy="323165"/>
          </a:xfrm>
          <a:noFill/>
        </p:spPr>
        <p:txBody>
          <a:bodyPr lIns="91440" tIns="0" rIns="91440" bIns="45720">
            <a:spAutoFit/>
          </a:bodyPr>
          <a:lstStyle/>
          <a:p>
            <a:pPr eaLnBrk="1" hangingPunct="1"/>
            <a:r>
              <a:rPr lang="en-US" altLang="zh-TW" sz="1800" b="1" u="sng">
                <a:ea typeface="新細明體" panose="02020500000000000000" pitchFamily="18" charset="-120"/>
              </a:rPr>
              <a:t>Alternative (min, max) notation for relationship structural constraints: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" y="985838"/>
            <a:ext cx="8904288" cy="4712059"/>
          </a:xfrm>
          <a:noFill/>
        </p:spPr>
        <p:txBody>
          <a:bodyPr>
            <a:spAutoFit/>
          </a:bodyPr>
          <a:lstStyle/>
          <a:p>
            <a:pPr marL="514350" indent="-342900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</a:rPr>
              <a:t>Specified on </a:t>
            </a:r>
            <a:r>
              <a:rPr lang="en-US" altLang="zh-TW" sz="1800" i="1" dirty="0">
                <a:ea typeface="新細明體" panose="02020500000000000000" pitchFamily="18" charset="-120"/>
              </a:rPr>
              <a:t>each participation</a:t>
            </a:r>
            <a:r>
              <a:rPr lang="en-US" altLang="zh-TW" sz="1800" dirty="0">
                <a:ea typeface="新細明體" panose="02020500000000000000" pitchFamily="18" charset="-120"/>
              </a:rPr>
              <a:t> of an entity type E in a relationship type R</a:t>
            </a:r>
          </a:p>
          <a:p>
            <a:pPr marL="536575" indent="-365125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</a:rPr>
              <a:t>Specifies that each entity e in E participates in </a:t>
            </a:r>
            <a:r>
              <a:rPr lang="en-US" altLang="zh-TW" sz="1800" i="1" dirty="0">
                <a:ea typeface="新細明體" panose="02020500000000000000" pitchFamily="18" charset="-120"/>
              </a:rPr>
              <a:t>at least</a:t>
            </a:r>
            <a:r>
              <a:rPr lang="en-US" altLang="zh-TW" sz="1800" dirty="0">
                <a:ea typeface="新細明體" panose="02020500000000000000" pitchFamily="18" charset="-120"/>
              </a:rPr>
              <a:t> min and </a:t>
            </a:r>
            <a:r>
              <a:rPr lang="en-US" altLang="zh-TW" sz="1800" i="1" dirty="0">
                <a:ea typeface="新細明體" panose="02020500000000000000" pitchFamily="18" charset="-120"/>
              </a:rPr>
              <a:t>at most</a:t>
            </a:r>
            <a:r>
              <a:rPr lang="en-US" altLang="zh-TW" sz="1800" dirty="0">
                <a:ea typeface="新細明體" panose="02020500000000000000" pitchFamily="18" charset="-120"/>
              </a:rPr>
              <a:t> max relationship instances in R</a:t>
            </a:r>
          </a:p>
          <a:p>
            <a:pPr marL="514350" indent="-342900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</a:rPr>
              <a:t>Default(no constraint): min</a:t>
            </a:r>
            <a:r>
              <a:rPr lang="zh-TW" altLang="en-US" sz="1800" dirty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=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0, max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=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n</a:t>
            </a:r>
          </a:p>
          <a:p>
            <a:pPr marL="514350" indent="-342900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Must have min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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max, min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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0, max </a:t>
            </a:r>
            <a:r>
              <a:rPr lang="zh-TW" altLang="en-US" sz="1800" dirty="0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  <a:p>
            <a:pPr marL="514350" indent="-342900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Derived from the knowledge of mini-world constraints</a:t>
            </a:r>
          </a:p>
          <a:p>
            <a:pPr marL="400050" indent="-228600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Monotype Sorts" pitchFamily="2" charset="2"/>
              <a:buNone/>
            </a:pPr>
            <a:r>
              <a:rPr lang="en-US" altLang="zh-TW" sz="1800" u="sng" dirty="0">
                <a:ea typeface="新細明體" panose="02020500000000000000" pitchFamily="18" charset="-120"/>
                <a:sym typeface="Symbol" panose="05050102010706020507" pitchFamily="18" charset="2"/>
              </a:rPr>
              <a:t>Examples:</a:t>
            </a:r>
          </a:p>
          <a:p>
            <a:pPr marL="514350" indent="-342900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A department has </a:t>
            </a:r>
            <a:r>
              <a:rPr lang="en-US" altLang="zh-TW" sz="1800" i="1" dirty="0">
                <a:ea typeface="新細明體" panose="02020500000000000000" pitchFamily="18" charset="-120"/>
                <a:sym typeface="Symbol" panose="05050102010706020507" pitchFamily="18" charset="2"/>
              </a:rPr>
              <a:t>exactly one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 manager and an employee can manage </a:t>
            </a:r>
            <a:r>
              <a:rPr lang="en-US" altLang="zh-TW" sz="1800" i="1" dirty="0">
                <a:ea typeface="新細明體" panose="02020500000000000000" pitchFamily="18" charset="-120"/>
                <a:sym typeface="Symbol" panose="05050102010706020507" pitchFamily="18" charset="2"/>
              </a:rPr>
              <a:t>at most one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 department.</a:t>
            </a:r>
          </a:p>
          <a:p>
            <a:pPr marL="1143000" lvl="1" indent="-285750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70000"/>
            </a:pPr>
            <a:r>
              <a:rPr lang="en-US" altLang="zh-TW" sz="1600" dirty="0">
                <a:ea typeface="新細明體" panose="02020500000000000000" pitchFamily="18" charset="-120"/>
                <a:sym typeface="Symbol" panose="05050102010706020507" pitchFamily="18" charset="2"/>
              </a:rPr>
              <a:t>Specify (0,1) for participation of EMPLOYEE in MANAGES</a:t>
            </a:r>
          </a:p>
          <a:p>
            <a:pPr marL="1143000" lvl="1" indent="-285750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70000"/>
            </a:pPr>
            <a:r>
              <a:rPr lang="en-US" altLang="zh-TW" sz="1600" dirty="0">
                <a:ea typeface="新細明體" panose="02020500000000000000" pitchFamily="18" charset="-120"/>
                <a:sym typeface="Symbol" panose="05050102010706020507" pitchFamily="18" charset="2"/>
              </a:rPr>
              <a:t>Specify (1,1) for participation of DEPARTMENT in MANAGES</a:t>
            </a:r>
          </a:p>
          <a:p>
            <a:pPr marL="536575" indent="-365125" eaLnBrk="1" hangingPunct="1">
              <a:spcBef>
                <a:spcPct val="10000"/>
              </a:spcBef>
              <a:spcAft>
                <a:spcPct val="1000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An employee can work for </a:t>
            </a:r>
            <a:r>
              <a:rPr lang="en-US" altLang="zh-TW" sz="1800" i="1" dirty="0">
                <a:ea typeface="新細明體" panose="02020500000000000000" pitchFamily="18" charset="-120"/>
                <a:sym typeface="Symbol" panose="05050102010706020507" pitchFamily="18" charset="2"/>
              </a:rPr>
              <a:t>exactly one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 department but a department can have </a:t>
            </a:r>
            <a:r>
              <a:rPr lang="en-US" altLang="zh-TW" sz="1800" i="1" dirty="0">
                <a:ea typeface="新細明體" panose="02020500000000000000" pitchFamily="18" charset="-120"/>
                <a:sym typeface="Symbol" panose="05050102010706020507" pitchFamily="18" charset="2"/>
              </a:rPr>
              <a:t>any number of employees</a:t>
            </a:r>
            <a:r>
              <a:rPr lang="en-US" altLang="zh-TW" sz="1800" dirty="0">
                <a:ea typeface="新細明體" panose="02020500000000000000" pitchFamily="18" charset="-120"/>
                <a:sym typeface="Symbol" panose="05050102010706020507" pitchFamily="18" charset="2"/>
              </a:rPr>
              <a:t>.</a:t>
            </a:r>
          </a:p>
          <a:p>
            <a:pPr marL="1143000" lvl="1" indent="-285750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70000"/>
            </a:pPr>
            <a:r>
              <a:rPr lang="en-US" altLang="zh-TW" sz="1600" dirty="0">
                <a:ea typeface="新細明體" panose="02020500000000000000" pitchFamily="18" charset="-120"/>
                <a:sym typeface="Symbol" panose="05050102010706020507" pitchFamily="18" charset="2"/>
              </a:rPr>
              <a:t>Specify (1,1) for participation of EMPLOYEE in WORKS_FOR</a:t>
            </a:r>
          </a:p>
          <a:p>
            <a:pPr marL="1143000" lvl="1" indent="-285750" eaLnBrk="1" hangingPunct="1"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SzPct val="70000"/>
            </a:pPr>
            <a:r>
              <a:rPr lang="en-US" altLang="zh-TW" sz="1600" dirty="0">
                <a:ea typeface="新細明體" panose="02020500000000000000" pitchFamily="18" charset="-120"/>
                <a:sym typeface="Symbol" panose="05050102010706020507" pitchFamily="18" charset="2"/>
              </a:rPr>
              <a:t>Specify (0,n) for participation of DEPARTMENT in WORKS_FOR</a:t>
            </a:r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513763" y="6454775"/>
            <a:ext cx="498475" cy="31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B2B55A-01D2-44CD-913D-4B2717407236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zh-TW"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6"/>
          <p:cNvSpPr>
            <a:spLocks noChangeArrowheads="1"/>
          </p:cNvSpPr>
          <p:nvPr/>
        </p:nvSpPr>
        <p:spPr bwMode="auto">
          <a:xfrm>
            <a:off x="317500" y="238125"/>
            <a:ext cx="8694738" cy="6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800" dirty="0" smtClean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The (</a:t>
            </a:r>
            <a:r>
              <a:rPr lang="en-US" altLang="zh-TW" sz="2800" dirty="0" err="1" smtClean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min,max</a:t>
            </a:r>
            <a:r>
              <a:rPr lang="en-US" altLang="zh-TW" sz="2800" dirty="0" smtClean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) notation relationship constraints</a:t>
            </a:r>
            <a:endParaRPr lang="en-US" altLang="zh-TW" sz="2800" dirty="0">
              <a:solidFill>
                <a:srgbClr val="333399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2947" name="Rectangle 7"/>
          <p:cNvSpPr>
            <a:spLocks noChangeArrowheads="1"/>
          </p:cNvSpPr>
          <p:nvPr/>
        </p:nvSpPr>
        <p:spPr bwMode="auto">
          <a:xfrm>
            <a:off x="661988" y="1589088"/>
            <a:ext cx="2163762" cy="914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2948" name="Rectangle 8"/>
          <p:cNvSpPr>
            <a:spLocks noChangeArrowheads="1"/>
          </p:cNvSpPr>
          <p:nvPr/>
        </p:nvSpPr>
        <p:spPr bwMode="auto">
          <a:xfrm>
            <a:off x="6456363" y="1589088"/>
            <a:ext cx="2001837" cy="914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2949" name="WordArt 9"/>
          <p:cNvSpPr>
            <a:spLocks noChangeArrowheads="1" noChangeShapeType="1" noTextEdit="1"/>
          </p:cNvSpPr>
          <p:nvPr/>
        </p:nvSpPr>
        <p:spPr bwMode="auto">
          <a:xfrm>
            <a:off x="1112838" y="1778000"/>
            <a:ext cx="1249362" cy="4397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TW" sz="36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rPr>
              <a:t>Employee</a:t>
            </a:r>
            <a:endParaRPr lang="zh-TW" altLang="en-US" sz="3600" b="1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82950" name="WordArt 10"/>
          <p:cNvSpPr>
            <a:spLocks noChangeArrowheads="1" noChangeShapeType="1" noTextEdit="1"/>
          </p:cNvSpPr>
          <p:nvPr/>
        </p:nvSpPr>
        <p:spPr bwMode="auto">
          <a:xfrm>
            <a:off x="6888163" y="1865313"/>
            <a:ext cx="1235075" cy="3238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TW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rPr>
              <a:t>Department</a:t>
            </a:r>
            <a:endParaRPr lang="zh-TW" altLang="en-US" sz="3600" kern="10">
              <a:ln w="9525">
                <a:solidFill>
                  <a:schemeClr val="bg2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82951" name="AutoShape 11"/>
          <p:cNvSpPr>
            <a:spLocks noChangeArrowheads="1"/>
          </p:cNvSpPr>
          <p:nvPr/>
        </p:nvSpPr>
        <p:spPr bwMode="auto">
          <a:xfrm>
            <a:off x="3836988" y="1474788"/>
            <a:ext cx="1527175" cy="1306512"/>
          </a:xfrm>
          <a:prstGeom prst="diamond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2952" name="WordArt 12"/>
          <p:cNvSpPr>
            <a:spLocks noChangeArrowheads="1" noChangeShapeType="1" noTextEdit="1"/>
          </p:cNvSpPr>
          <p:nvPr/>
        </p:nvSpPr>
        <p:spPr bwMode="auto">
          <a:xfrm>
            <a:off x="4176713" y="1889125"/>
            <a:ext cx="914400" cy="419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TW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rPr>
              <a:t>Manages</a:t>
            </a:r>
            <a:endParaRPr lang="zh-TW" altLang="en-US" sz="3600" kern="10">
              <a:ln w="9525">
                <a:solidFill>
                  <a:schemeClr val="bg2"/>
                </a:solidFill>
                <a:round/>
                <a:headEnd/>
                <a:tailEnd/>
              </a:ln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82953" name="Line 13"/>
          <p:cNvSpPr>
            <a:spLocks noChangeShapeType="1"/>
          </p:cNvSpPr>
          <p:nvPr/>
        </p:nvSpPr>
        <p:spPr bwMode="auto">
          <a:xfrm>
            <a:off x="2825750" y="2101850"/>
            <a:ext cx="10541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4" name="Line 14"/>
          <p:cNvSpPr>
            <a:spLocks noChangeShapeType="1"/>
          </p:cNvSpPr>
          <p:nvPr/>
        </p:nvSpPr>
        <p:spPr bwMode="auto">
          <a:xfrm flipV="1">
            <a:off x="5364163" y="2101850"/>
            <a:ext cx="10445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5" name="Text Box 16"/>
          <p:cNvSpPr txBox="1">
            <a:spLocks noChangeArrowheads="1"/>
          </p:cNvSpPr>
          <p:nvPr/>
        </p:nvSpPr>
        <p:spPr bwMode="auto">
          <a:xfrm>
            <a:off x="5538788" y="1644650"/>
            <a:ext cx="109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(1,1)</a:t>
            </a:r>
          </a:p>
        </p:txBody>
      </p:sp>
      <p:sp>
        <p:nvSpPr>
          <p:cNvPr id="82956" name="Text Box 17"/>
          <p:cNvSpPr txBox="1">
            <a:spLocks noChangeArrowheads="1"/>
          </p:cNvSpPr>
          <p:nvPr/>
        </p:nvSpPr>
        <p:spPr bwMode="auto">
          <a:xfrm>
            <a:off x="3070225" y="1649413"/>
            <a:ext cx="976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(0,1)</a:t>
            </a:r>
          </a:p>
        </p:txBody>
      </p:sp>
      <p:grpSp>
        <p:nvGrpSpPr>
          <p:cNvPr id="82957" name="群組 58"/>
          <p:cNvGrpSpPr>
            <a:grpSpLocks/>
          </p:cNvGrpSpPr>
          <p:nvPr/>
        </p:nvGrpSpPr>
        <p:grpSpPr bwMode="auto">
          <a:xfrm>
            <a:off x="657225" y="2979738"/>
            <a:ext cx="7831138" cy="1306512"/>
            <a:chOff x="657225" y="3284538"/>
            <a:chExt cx="7831138" cy="1306512"/>
          </a:xfrm>
        </p:grpSpPr>
        <p:sp>
          <p:nvSpPr>
            <p:cNvPr id="82972" name="Rectangle 18"/>
            <p:cNvSpPr>
              <a:spLocks noChangeArrowheads="1"/>
            </p:cNvSpPr>
            <p:nvPr/>
          </p:nvSpPr>
          <p:spPr bwMode="auto">
            <a:xfrm>
              <a:off x="657225" y="3398838"/>
              <a:ext cx="2163763" cy="91440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3" name="Rectangle 19"/>
            <p:cNvSpPr>
              <a:spLocks noChangeArrowheads="1"/>
            </p:cNvSpPr>
            <p:nvPr/>
          </p:nvSpPr>
          <p:spPr bwMode="auto">
            <a:xfrm>
              <a:off x="6486525" y="3381375"/>
              <a:ext cx="2001838" cy="91440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4" name="WordArt 20"/>
            <p:cNvSpPr>
              <a:spLocks noChangeArrowheads="1" noChangeShapeType="1" noTextEdit="1"/>
            </p:cNvSpPr>
            <p:nvPr/>
          </p:nvSpPr>
          <p:spPr bwMode="auto">
            <a:xfrm>
              <a:off x="1108075" y="3587750"/>
              <a:ext cx="1249363" cy="4397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 panose="020B0A04020102020204" pitchFamily="34" charset="0"/>
                </a:rPr>
                <a:t>Employee</a:t>
              </a:r>
              <a:endParaRPr lang="zh-TW" alt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2975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6918325" y="3657600"/>
              <a:ext cx="1235075" cy="3238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 panose="020B0A04020102020204" pitchFamily="34" charset="0"/>
                </a:rPr>
                <a:t>Department</a:t>
              </a:r>
              <a:endParaRPr lang="zh-TW" alt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2976" name="AutoShape 22"/>
            <p:cNvSpPr>
              <a:spLocks noChangeArrowheads="1"/>
            </p:cNvSpPr>
            <p:nvPr/>
          </p:nvSpPr>
          <p:spPr bwMode="auto">
            <a:xfrm>
              <a:off x="3867150" y="3284538"/>
              <a:ext cx="1527175" cy="1306512"/>
            </a:xfrm>
            <a:prstGeom prst="diamond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77" name="WordArt 23"/>
            <p:cNvSpPr>
              <a:spLocks noChangeArrowheads="1" noChangeShapeType="1" noTextEdit="1"/>
            </p:cNvSpPr>
            <p:nvPr/>
          </p:nvSpPr>
          <p:spPr bwMode="auto">
            <a:xfrm>
              <a:off x="4189413" y="3733800"/>
              <a:ext cx="914400" cy="419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 panose="020B0A04020102020204" pitchFamily="34" charset="0"/>
                </a:rPr>
                <a:t>Works-for</a:t>
              </a:r>
              <a:endParaRPr lang="zh-TW" alt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2978" name="Line 24"/>
            <p:cNvSpPr>
              <a:spLocks noChangeShapeType="1"/>
            </p:cNvSpPr>
            <p:nvPr/>
          </p:nvSpPr>
          <p:spPr bwMode="auto">
            <a:xfrm>
              <a:off x="2813050" y="3931920"/>
              <a:ext cx="10541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979" name="Line 25"/>
            <p:cNvSpPr>
              <a:spLocks noChangeShapeType="1"/>
            </p:cNvSpPr>
            <p:nvPr/>
          </p:nvSpPr>
          <p:spPr bwMode="auto">
            <a:xfrm flipV="1">
              <a:off x="5411788" y="3921760"/>
              <a:ext cx="10445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980" name="Text Box 26"/>
            <p:cNvSpPr txBox="1">
              <a:spLocks noChangeArrowheads="1"/>
            </p:cNvSpPr>
            <p:nvPr/>
          </p:nvSpPr>
          <p:spPr bwMode="auto">
            <a:xfrm>
              <a:off x="5516563" y="3454400"/>
              <a:ext cx="1092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(1,N)</a:t>
              </a:r>
            </a:p>
          </p:txBody>
        </p:sp>
        <p:sp>
          <p:nvSpPr>
            <p:cNvPr id="82981" name="Text Box 27"/>
            <p:cNvSpPr txBox="1">
              <a:spLocks noChangeArrowheads="1"/>
            </p:cNvSpPr>
            <p:nvPr/>
          </p:nvSpPr>
          <p:spPr bwMode="auto">
            <a:xfrm>
              <a:off x="3082925" y="3441568"/>
              <a:ext cx="10683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(0,1)</a:t>
              </a:r>
            </a:p>
          </p:txBody>
        </p:sp>
      </p:grpSp>
      <p:grpSp>
        <p:nvGrpSpPr>
          <p:cNvPr id="82958" name="群組 57"/>
          <p:cNvGrpSpPr>
            <a:grpSpLocks/>
          </p:cNvGrpSpPr>
          <p:nvPr/>
        </p:nvGrpSpPr>
        <p:grpSpPr bwMode="auto">
          <a:xfrm>
            <a:off x="469900" y="4857750"/>
            <a:ext cx="8356600" cy="1593850"/>
            <a:chOff x="469900" y="4857750"/>
            <a:chExt cx="8356600" cy="1593850"/>
          </a:xfrm>
        </p:grpSpPr>
        <p:sp>
          <p:nvSpPr>
            <p:cNvPr id="82960" name="Rectangle 18"/>
            <p:cNvSpPr>
              <a:spLocks noChangeArrowheads="1"/>
            </p:cNvSpPr>
            <p:nvPr/>
          </p:nvSpPr>
          <p:spPr bwMode="auto">
            <a:xfrm>
              <a:off x="657225" y="5119688"/>
              <a:ext cx="2163763" cy="91440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61" name="Rectangle 19"/>
            <p:cNvSpPr>
              <a:spLocks noChangeArrowheads="1"/>
            </p:cNvSpPr>
            <p:nvPr/>
          </p:nvSpPr>
          <p:spPr bwMode="auto">
            <a:xfrm>
              <a:off x="6486525" y="5102225"/>
              <a:ext cx="2001838" cy="91440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62" name="WordArt 20"/>
            <p:cNvSpPr>
              <a:spLocks noChangeArrowheads="1" noChangeShapeType="1" noTextEdit="1"/>
            </p:cNvSpPr>
            <p:nvPr/>
          </p:nvSpPr>
          <p:spPr bwMode="auto">
            <a:xfrm>
              <a:off x="1108075" y="5308600"/>
              <a:ext cx="1249363" cy="4397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 panose="020B0A04020102020204" pitchFamily="34" charset="0"/>
                </a:rPr>
                <a:t>Employee</a:t>
              </a:r>
              <a:endParaRPr lang="zh-TW" alt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2963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6918325" y="5378450"/>
              <a:ext cx="1235075" cy="3238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 panose="020B0A04020102020204" pitchFamily="34" charset="0"/>
                </a:rPr>
                <a:t>Department</a:t>
              </a:r>
              <a:endParaRPr lang="zh-TW" alt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2964" name="AutoShape 22"/>
            <p:cNvSpPr>
              <a:spLocks noChangeArrowheads="1"/>
            </p:cNvSpPr>
            <p:nvPr/>
          </p:nvSpPr>
          <p:spPr bwMode="auto">
            <a:xfrm>
              <a:off x="3867150" y="5005388"/>
              <a:ext cx="1527175" cy="1306512"/>
            </a:xfrm>
            <a:prstGeom prst="diamond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82965" name="WordArt 23"/>
            <p:cNvSpPr>
              <a:spLocks noChangeArrowheads="1" noChangeShapeType="1" noTextEdit="1"/>
            </p:cNvSpPr>
            <p:nvPr/>
          </p:nvSpPr>
          <p:spPr bwMode="auto">
            <a:xfrm>
              <a:off x="4189413" y="5454650"/>
              <a:ext cx="914400" cy="4191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 panose="020B0A04020102020204" pitchFamily="34" charset="0"/>
                </a:rPr>
                <a:t>Works-for</a:t>
              </a:r>
              <a:endParaRPr lang="zh-TW" alt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2966" name="Line 24"/>
            <p:cNvSpPr>
              <a:spLocks noChangeShapeType="1"/>
            </p:cNvSpPr>
            <p:nvPr/>
          </p:nvSpPr>
          <p:spPr bwMode="auto">
            <a:xfrm>
              <a:off x="2813050" y="5660390"/>
              <a:ext cx="10541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967" name="Line 25"/>
            <p:cNvSpPr>
              <a:spLocks noChangeShapeType="1"/>
            </p:cNvSpPr>
            <p:nvPr/>
          </p:nvSpPr>
          <p:spPr bwMode="auto">
            <a:xfrm flipV="1">
              <a:off x="5411788" y="5619750"/>
              <a:ext cx="10445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968" name="Text Box 26"/>
            <p:cNvSpPr txBox="1">
              <a:spLocks noChangeArrowheads="1"/>
            </p:cNvSpPr>
            <p:nvPr/>
          </p:nvSpPr>
          <p:spPr bwMode="auto">
            <a:xfrm>
              <a:off x="5376863" y="5200650"/>
              <a:ext cx="4016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2969" name="Text Box 27"/>
            <p:cNvSpPr txBox="1">
              <a:spLocks noChangeArrowheads="1"/>
            </p:cNvSpPr>
            <p:nvPr/>
          </p:nvSpPr>
          <p:spPr bwMode="auto">
            <a:xfrm>
              <a:off x="3502025" y="5183188"/>
              <a:ext cx="5619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82970" name="Line 25"/>
            <p:cNvSpPr>
              <a:spLocks noChangeShapeType="1"/>
            </p:cNvSpPr>
            <p:nvPr/>
          </p:nvSpPr>
          <p:spPr bwMode="auto">
            <a:xfrm flipV="1">
              <a:off x="5411788" y="5695950"/>
              <a:ext cx="10445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971" name="矩形 56"/>
            <p:cNvSpPr>
              <a:spLocks noChangeArrowheads="1"/>
            </p:cNvSpPr>
            <p:nvPr/>
          </p:nvSpPr>
          <p:spPr bwMode="auto">
            <a:xfrm>
              <a:off x="469900" y="4857750"/>
              <a:ext cx="8356600" cy="1593850"/>
            </a:xfrm>
            <a:prstGeom prst="rect">
              <a:avLst/>
            </a:prstGeom>
            <a:noFill/>
            <a:ln w="19050" algn="ctr">
              <a:solidFill>
                <a:srgbClr val="FF0066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2959" name="投影片編號版面配置區 59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864886-730B-4269-8FD6-BF6ADDBF0010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zh-TW" sz="1600"/>
          </a:p>
        </p:txBody>
      </p:sp>
      <p:sp>
        <p:nvSpPr>
          <p:cNvPr id="2" name="矩形 1"/>
          <p:cNvSpPr/>
          <p:nvPr/>
        </p:nvSpPr>
        <p:spPr>
          <a:xfrm>
            <a:off x="2362538" y="1259797"/>
            <a:ext cx="3708066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員工最多管理</a:t>
            </a:r>
            <a:r>
              <a:rPr lang="zh-TW" altLang="en-US" sz="1400" dirty="0">
                <a:solidFill>
                  <a:srgbClr val="FF0000"/>
                </a:solidFill>
                <a:ea typeface="新細明體" panose="02020500000000000000" pitchFamily="18" charset="-120"/>
              </a:rPr>
              <a:t>一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部門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否則最少管理零個</a:t>
            </a:r>
            <a:r>
              <a:rPr lang="en-US" altLang="zh-TW" sz="1400" dirty="0">
                <a:ea typeface="新細明體" panose="02020500000000000000" pitchFamily="18" charset="-120"/>
              </a:rPr>
              <a:t>Recursive relationship types:</a:t>
            </a:r>
          </a:p>
          <a:p>
            <a:pPr eaLnBrk="1" hangingPunct="1">
              <a:lnSpc>
                <a:spcPct val="90000"/>
              </a:lnSpc>
            </a:pP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907440" y="1307634"/>
            <a:ext cx="1441420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部</a:t>
            </a:r>
            <a:r>
              <a:rPr lang="zh-TW" altLang="en-US" sz="1400" dirty="0">
                <a:solidFill>
                  <a:srgbClr val="FF0000"/>
                </a:solidFill>
                <a:ea typeface="新細明體" panose="02020500000000000000" pitchFamily="18" charset="-120"/>
              </a:rPr>
              <a:t>門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最多一主管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最少一個主管</a:t>
            </a:r>
            <a:endParaRPr lang="en-US" altLang="zh-TW" sz="14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89568" y="4882219"/>
            <a:ext cx="180049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對面解讀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一個部門有多個員工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36582" y="4825243"/>
            <a:ext cx="180049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對面解讀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一個最多屬一個部門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54764" y="2742760"/>
            <a:ext cx="144142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>
                <a:solidFill>
                  <a:srgbClr val="FF0000"/>
                </a:solidFill>
                <a:ea typeface="新細明體" panose="02020500000000000000" pitchFamily="18" charset="-120"/>
              </a:rPr>
              <a:t>部門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有多個員工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最少一員工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01778" y="2685784"/>
            <a:ext cx="162095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員工最多一個部門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最少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0</a:t>
            </a: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個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3" descr="relationships_higher_deg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4300"/>
            <a:ext cx="8180387" cy="669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F4D4116-7521-4FF4-810D-C5DFDF851DFA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zh-TW" sz="1600"/>
          </a:p>
        </p:txBody>
      </p:sp>
      <p:sp>
        <p:nvSpPr>
          <p:cNvPr id="2" name="向下箭號 1"/>
          <p:cNvSpPr/>
          <p:nvPr/>
        </p:nvSpPr>
        <p:spPr bwMode="auto">
          <a:xfrm rot="19450833">
            <a:off x="6209642" y="901455"/>
            <a:ext cx="132752" cy="2160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8827" y="660444"/>
            <a:ext cx="195438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2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一個部門至少</a:t>
            </a:r>
            <a:r>
              <a:rPr lang="en-US" altLang="zh-TW" sz="12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4</a:t>
            </a:r>
            <a:r>
              <a:rPr lang="zh-TW" altLang="en-US" sz="12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到多個員工</a:t>
            </a:r>
            <a:endParaRPr lang="en-US" altLang="zh-TW" sz="12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6825" y="142875"/>
            <a:ext cx="5195888" cy="6553200"/>
          </a:xfrm>
        </p:spPr>
      </p:pic>
      <p:sp>
        <p:nvSpPr>
          <p:cNvPr id="87043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2646363" cy="1652588"/>
          </a:xfrm>
        </p:spPr>
        <p:txBody>
          <a:bodyPr/>
          <a:lstStyle/>
          <a:p>
            <a:pPr eaLnBrk="1" hangingPunct="1"/>
            <a:r>
              <a:rPr lang="en-US" altLang="zh-TW" sz="2800">
                <a:ea typeface="新細明體" panose="02020500000000000000" pitchFamily="18" charset="-120"/>
              </a:rPr>
              <a:t>Summary of the notation for ER diagrams.</a:t>
            </a:r>
          </a:p>
        </p:txBody>
      </p:sp>
      <p:sp>
        <p:nvSpPr>
          <p:cNvPr id="87044" name="AutoShape 4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7045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FA8698-BE95-478A-AF09-ABEED8E3E4A1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zh-TW"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407400" cy="1271588"/>
          </a:xfrm>
        </p:spPr>
        <p:txBody>
          <a:bodyPr/>
          <a:lstStyle/>
          <a:p>
            <a:pPr eaLnBrk="1" hangingPunct="1"/>
            <a:r>
              <a:rPr lang="en-US" altLang="zh-TW" sz="2800">
                <a:ea typeface="新細明體" panose="02020500000000000000" pitchFamily="18" charset="-120"/>
              </a:rPr>
              <a:t>The COMPANY conceptual scheme in UML class diagram notation.</a:t>
            </a:r>
          </a:p>
        </p:txBody>
      </p:sp>
      <p:pic>
        <p:nvPicPr>
          <p:cNvPr id="890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013" y="1246188"/>
            <a:ext cx="8591550" cy="4795837"/>
          </a:xfrm>
        </p:spPr>
      </p:pic>
      <p:sp>
        <p:nvSpPr>
          <p:cNvPr id="89092" name="AutoShape 4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89093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C91551-62AA-4AA1-92D4-CFA8611020F2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zh-TW"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title"/>
          </p:nvPr>
        </p:nvSpPr>
        <p:spPr>
          <a:xfrm>
            <a:off x="466725" y="379413"/>
            <a:ext cx="7942263" cy="595312"/>
          </a:xfrm>
          <a:noFill/>
        </p:spPr>
        <p:txBody>
          <a:bodyPr lIns="91440" tIns="0" rIns="91440" bIns="45720">
            <a:spAutoFit/>
          </a:bodyPr>
          <a:lstStyle/>
          <a:p>
            <a:pPr eaLnBrk="1" hangingPunct="1"/>
            <a:r>
              <a:rPr lang="en-US" altLang="zh-TW" sz="3600" b="1" dirty="0">
                <a:ea typeface="新細明體" panose="02020500000000000000" pitchFamily="18" charset="-120"/>
              </a:rPr>
              <a:t>Relationships of Higher Degree</a:t>
            </a:r>
          </a:p>
        </p:txBody>
      </p:sp>
      <p:sp>
        <p:nvSpPr>
          <p:cNvPr id="9113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1225550"/>
            <a:ext cx="9067800" cy="2326791"/>
          </a:xfr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US" altLang="zh-TW" sz="2000" dirty="0">
                <a:ea typeface="新細明體" panose="02020500000000000000" pitchFamily="18" charset="-120"/>
              </a:rPr>
              <a:t>Relationship types of 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degree 2</a:t>
            </a:r>
            <a:r>
              <a:rPr lang="en-US" altLang="zh-TW" sz="2000" dirty="0">
                <a:ea typeface="新細明體" panose="02020500000000000000" pitchFamily="18" charset="-120"/>
              </a:rPr>
              <a:t> are called 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binary</a:t>
            </a:r>
          </a:p>
          <a:p>
            <a:pPr marL="285750" indent="-285750"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US" altLang="zh-TW" sz="2000" dirty="0">
                <a:ea typeface="新細明體" panose="02020500000000000000" pitchFamily="18" charset="-120"/>
              </a:rPr>
              <a:t>Relationship types of 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degree 3</a:t>
            </a:r>
            <a:r>
              <a:rPr lang="en-US" altLang="zh-TW" sz="2000" dirty="0">
                <a:ea typeface="新細明體" panose="02020500000000000000" pitchFamily="18" charset="-120"/>
              </a:rPr>
              <a:t> are called 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ternary</a:t>
            </a:r>
            <a:r>
              <a:rPr lang="en-US" altLang="zh-TW" sz="2000" dirty="0">
                <a:ea typeface="新細明體" panose="02020500000000000000" pitchFamily="18" charset="-120"/>
              </a:rPr>
              <a:t> and of 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degree </a:t>
            </a:r>
            <a:r>
              <a:rPr lang="en-US" altLang="zh-TW" sz="2000" i="1" dirty="0">
                <a:solidFill>
                  <a:srgbClr val="FF000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>
                <a:ea typeface="新細明體" panose="02020500000000000000" pitchFamily="18" charset="-120"/>
              </a:rPr>
              <a:t>are called </a:t>
            </a:r>
            <a:r>
              <a:rPr lang="en-US" altLang="zh-TW" sz="2000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-</a:t>
            </a:r>
            <a:r>
              <a:rPr lang="en-US" altLang="zh-TW" sz="2000" dirty="0" err="1" smtClean="0">
                <a:solidFill>
                  <a:srgbClr val="FF0000"/>
                </a:solidFill>
                <a:ea typeface="新細明體" panose="02020500000000000000" pitchFamily="18" charset="-120"/>
              </a:rPr>
              <a:t>ary</a:t>
            </a:r>
            <a:endParaRPr lang="en-US" altLang="zh-TW" sz="20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285750" indent="-285750" eaLnBrk="1" hangingPunct="1">
              <a:spcBef>
                <a:spcPct val="30000"/>
              </a:spcBef>
              <a:spcAft>
                <a:spcPct val="30000"/>
              </a:spcAft>
            </a:pPr>
            <a:endParaRPr lang="en-US" altLang="zh-TW" sz="200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285750" indent="-285750"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In general, an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n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-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ary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relationship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/>
            </a:r>
            <a:b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</a:br>
            <a:r>
              <a:rPr lang="en-US" altLang="zh-TW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is </a:t>
            </a:r>
            <a:r>
              <a:rPr lang="en-US" altLang="zh-TW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not  </a:t>
            </a:r>
            <a:r>
              <a:rPr lang="en-US" altLang="zh-TW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Equivalent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to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n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binary relationships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4330700"/>
            <a:ext cx="4387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79900"/>
            <a:ext cx="4265613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8408988" y="6454775"/>
            <a:ext cx="603250" cy="319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9794CD-23D9-40FD-9AA8-0232A1169F71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zh-TW" sz="1600"/>
          </a:p>
        </p:txBody>
      </p:sp>
      <p:sp>
        <p:nvSpPr>
          <p:cNvPr id="2" name="矩形 1"/>
          <p:cNvSpPr/>
          <p:nvPr/>
        </p:nvSpPr>
        <p:spPr>
          <a:xfrm>
            <a:off x="4082025" y="5737251"/>
            <a:ext cx="1296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Equivalent?</a:t>
            </a:r>
            <a:endParaRPr lang="zh-TW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左-右雙向箭號 2"/>
          <p:cNvSpPr/>
          <p:nvPr/>
        </p:nvSpPr>
        <p:spPr bwMode="auto">
          <a:xfrm>
            <a:off x="4437856" y="5578679"/>
            <a:ext cx="385814" cy="158572"/>
          </a:xfrm>
          <a:prstGeom prst="left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41813" y="6122039"/>
            <a:ext cx="72327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不一樣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9438" y="68263"/>
            <a:ext cx="5627687" cy="6704012"/>
          </a:xfrm>
        </p:spPr>
      </p:pic>
      <p:sp>
        <p:nvSpPr>
          <p:cNvPr id="93187" name="矩形 4"/>
          <p:cNvSpPr>
            <a:spLocks noChangeArrowheads="1"/>
          </p:cNvSpPr>
          <p:nvPr/>
        </p:nvSpPr>
        <p:spPr bwMode="auto">
          <a:xfrm>
            <a:off x="147638" y="3162300"/>
            <a:ext cx="3390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(b) Three binary relationships </a:t>
            </a:r>
            <a:r>
              <a:rPr lang="en-US" altLang="zh-TW" sz="1600" dirty="0" smtClean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/>
            </a:r>
            <a:br>
              <a:rPr lang="en-US" altLang="zh-TW" sz="1600" dirty="0" smtClean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not</a:t>
            </a:r>
            <a:r>
              <a:rPr lang="en-US" altLang="zh-TW" sz="1600" dirty="0" smtClean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equivalent </a:t>
            </a:r>
            <a:r>
              <a:rPr lang="en-US" altLang="zh-TW" sz="1600" dirty="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to SUPPLY. </a:t>
            </a:r>
            <a:endParaRPr lang="zh-TW" altLang="en-US" sz="18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638" y="5746750"/>
            <a:ext cx="355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eaLnBrk="1" hangingPunct="1">
              <a:defRPr/>
            </a:pPr>
            <a:r>
              <a:rPr lang="en-US" altLang="zh-TW" sz="1600" kern="0" dirty="0">
                <a:solidFill>
                  <a:srgbClr val="333399"/>
                </a:solidFill>
                <a:latin typeface="Arial"/>
                <a:ea typeface="新細明體" pitchFamily="18" charset="-120"/>
                <a:cs typeface="+mj-cs"/>
              </a:rPr>
              <a:t>(c) SUPPLY represented </a:t>
            </a:r>
            <a:r>
              <a:rPr lang="en-US" altLang="zh-TW" sz="1600" kern="0" dirty="0" smtClean="0">
                <a:solidFill>
                  <a:srgbClr val="333399"/>
                </a:solidFill>
                <a:latin typeface="Arial"/>
                <a:ea typeface="新細明體" pitchFamily="18" charset="-120"/>
                <a:cs typeface="+mj-cs"/>
              </a:rPr>
              <a:t/>
            </a:r>
            <a:br>
              <a:rPr lang="en-US" altLang="zh-TW" sz="1600" kern="0" dirty="0" smtClean="0">
                <a:solidFill>
                  <a:srgbClr val="333399"/>
                </a:solidFill>
                <a:latin typeface="Arial"/>
                <a:ea typeface="新細明體" pitchFamily="18" charset="-120"/>
                <a:cs typeface="+mj-cs"/>
              </a:rPr>
            </a:br>
            <a:r>
              <a:rPr lang="en-US" altLang="zh-TW" sz="1600" kern="0" dirty="0" smtClean="0">
                <a:solidFill>
                  <a:srgbClr val="333399"/>
                </a:solidFill>
                <a:latin typeface="Arial"/>
                <a:ea typeface="新細明體" pitchFamily="18" charset="-120"/>
                <a:cs typeface="+mj-cs"/>
              </a:rPr>
              <a:t>as </a:t>
            </a:r>
            <a:r>
              <a:rPr lang="en-US" altLang="zh-TW" sz="1600" kern="0" dirty="0">
                <a:solidFill>
                  <a:srgbClr val="333399"/>
                </a:solidFill>
                <a:latin typeface="Arial"/>
                <a:ea typeface="新細明體" pitchFamily="18" charset="-120"/>
                <a:cs typeface="+mj-cs"/>
              </a:rPr>
              <a:t>a weak entity type.</a:t>
            </a:r>
          </a:p>
        </p:txBody>
      </p:sp>
      <p:sp>
        <p:nvSpPr>
          <p:cNvPr id="93189" name="矩形 6"/>
          <p:cNvSpPr>
            <a:spLocks noChangeArrowheads="1"/>
          </p:cNvSpPr>
          <p:nvPr/>
        </p:nvSpPr>
        <p:spPr bwMode="auto">
          <a:xfrm>
            <a:off x="147638" y="1003300"/>
            <a:ext cx="3556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00">
                <a:solidFill>
                  <a:srgbClr val="FF0033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Ternary</a:t>
            </a:r>
            <a:r>
              <a:rPr lang="en-US" altLang="zh-TW" sz="160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relationship types.</a:t>
            </a:r>
            <a:br>
              <a:rPr lang="en-US" altLang="zh-TW" sz="160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60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(a) The SUPPLY relationship.</a:t>
            </a: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93190" name="投影片編號版面配置區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F214BB-5114-4A84-9FC9-4A3E6193FB48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zh-TW" sz="1200"/>
          </a:p>
        </p:txBody>
      </p:sp>
      <p:sp>
        <p:nvSpPr>
          <p:cNvPr id="7" name="矩形 6"/>
          <p:cNvSpPr/>
          <p:nvPr/>
        </p:nvSpPr>
        <p:spPr>
          <a:xfrm>
            <a:off x="3119438" y="5389209"/>
            <a:ext cx="60785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1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供應商</a:t>
            </a:r>
            <a:endParaRPr lang="en-US" altLang="zh-TW" sz="11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3730916-AC5C-43B7-BA98-F291EA44FC8E}" type="slidenum">
              <a:rPr lang="en-US" altLang="zh-TW" sz="105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zh-TW" sz="1050"/>
          </a:p>
        </p:txBody>
      </p:sp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3683727"/>
            <a:ext cx="5869884" cy="28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105" y="406627"/>
            <a:ext cx="5767133" cy="30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119063"/>
            <a:ext cx="6829425" cy="971550"/>
          </a:xfrm>
        </p:spPr>
        <p:txBody>
          <a:bodyPr/>
          <a:lstStyle/>
          <a:p>
            <a:pPr algn="l" eaLnBrk="1" hangingPunct="1"/>
            <a:r>
              <a:rPr lang="en-US" altLang="zh-TW" sz="1800">
                <a:ea typeface="新細明體" panose="02020500000000000000" pitchFamily="18" charset="-120"/>
              </a:rPr>
              <a:t>Another example of ternary versus binary relationship types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18500" cy="1104900"/>
          </a:xfrm>
        </p:spPr>
        <p:txBody>
          <a:bodyPr/>
          <a:lstStyle/>
          <a:p>
            <a:pPr eaLnBrk="1" hangingPunct="1"/>
            <a:r>
              <a:rPr lang="en-US" altLang="zh-TW" sz="1800">
                <a:ea typeface="新細明體" panose="02020500000000000000" pitchFamily="18" charset="-120"/>
              </a:rPr>
              <a:t>A weak entity type INTERVIEW with a ternary identifying relationship type.</a:t>
            </a:r>
          </a:p>
        </p:txBody>
      </p:sp>
      <p:pic>
        <p:nvPicPr>
          <p:cNvPr id="972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75" y="1652669"/>
            <a:ext cx="9108158" cy="3908164"/>
          </a:xfrm>
        </p:spPr>
      </p:pic>
      <p:sp>
        <p:nvSpPr>
          <p:cNvPr id="97284" name="AutoShape 4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31763" y="6299200"/>
            <a:ext cx="250825" cy="19367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97285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4A43E7-4AE3-4F21-BFB2-56F45D5353D8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zh-TW" sz="1600"/>
          </a:p>
        </p:txBody>
      </p:sp>
      <p:grpSp>
        <p:nvGrpSpPr>
          <p:cNvPr id="8" name="群組 7"/>
          <p:cNvGrpSpPr/>
          <p:nvPr/>
        </p:nvGrpSpPr>
        <p:grpSpPr>
          <a:xfrm>
            <a:off x="6581026" y="3985403"/>
            <a:ext cx="2117067" cy="681488"/>
            <a:chOff x="6581026" y="3985403"/>
            <a:chExt cx="2117067" cy="681488"/>
          </a:xfrm>
        </p:grpSpPr>
        <p:sp>
          <p:nvSpPr>
            <p:cNvPr id="2" name="橢圓 1"/>
            <p:cNvSpPr/>
            <p:nvPr/>
          </p:nvSpPr>
          <p:spPr bwMode="auto">
            <a:xfrm>
              <a:off x="6581026" y="3985403"/>
              <a:ext cx="655608" cy="388188"/>
            </a:xfrm>
            <a:prstGeom prst="ellipse">
              <a:avLst/>
            </a:prstGeom>
            <a:noFill/>
            <a:ln w="1587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b="0" i="0" u="sng" strike="noStrike" cap="none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Jid</a:t>
              </a:r>
              <a:endParaRPr kumimoji="0" lang="zh-TW" altLang="en-US" b="0" i="0" u="sng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橢圓 6"/>
            <p:cNvSpPr/>
            <p:nvPr/>
          </p:nvSpPr>
          <p:spPr bwMode="auto">
            <a:xfrm>
              <a:off x="7421383" y="3985403"/>
              <a:ext cx="1276710" cy="388188"/>
            </a:xfrm>
            <a:prstGeom prst="ellipse">
              <a:avLst/>
            </a:prstGeom>
            <a:noFill/>
            <a:ln w="1587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b="0" i="0" strike="noStrike" cap="none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Position</a:t>
              </a:r>
              <a:endParaRPr kumimoji="0" lang="zh-TW" altLang="en-US" b="0" i="0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" name="直線接點 3"/>
            <p:cNvCxnSpPr>
              <a:stCxn id="2" idx="4"/>
            </p:cNvCxnSpPr>
            <p:nvPr/>
          </p:nvCxnSpPr>
          <p:spPr bwMode="auto">
            <a:xfrm>
              <a:off x="6908830" y="4373591"/>
              <a:ext cx="639283" cy="29330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線接點 9"/>
            <p:cNvCxnSpPr>
              <a:stCxn id="7" idx="4"/>
            </p:cNvCxnSpPr>
            <p:nvPr/>
          </p:nvCxnSpPr>
          <p:spPr bwMode="auto">
            <a:xfrm flipH="1">
              <a:off x="7548113" y="4373591"/>
              <a:ext cx="511625" cy="29330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文字方塊 8"/>
          <p:cNvSpPr txBox="1"/>
          <p:nvPr/>
        </p:nvSpPr>
        <p:spPr>
          <a:xfrm>
            <a:off x="4517636" y="4580623"/>
            <a:ext cx="621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(0,1)</a:t>
            </a:r>
            <a:endParaRPr lang="zh-TW" altLang="en-US" sz="1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97205" y="4589246"/>
            <a:ext cx="621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(1,1)</a:t>
            </a:r>
            <a:endParaRPr lang="zh-TW" altLang="en-US" sz="1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28796" y="5449885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面試是否錄取</a:t>
            </a:r>
            <a:endParaRPr lang="en-US" altLang="zh-TW" sz="14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獲得什麼職位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59717" y="2411319"/>
            <a:ext cx="36420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誰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00575" y="2264915"/>
            <a:ext cx="72327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到公司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38195" y="5357055"/>
            <a:ext cx="122180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參加</a:t>
            </a:r>
            <a:r>
              <a:rPr lang="en-US" altLang="zh-TW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interview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3" y="136525"/>
            <a:ext cx="7772400" cy="766763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PROBLEM with ER model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996950"/>
            <a:ext cx="8331200" cy="5457825"/>
          </a:xfrm>
        </p:spPr>
        <p:txBody>
          <a:bodyPr/>
          <a:lstStyle/>
          <a:p>
            <a:pPr eaLnBrk="1" hangingPunct="1"/>
            <a:r>
              <a:rPr lang="en-US" altLang="zh-TW" sz="1800" dirty="0">
                <a:ea typeface="新細明體" panose="02020500000000000000" pitchFamily="18" charset="-120"/>
              </a:rPr>
              <a:t>Problem with ER model</a:t>
            </a:r>
          </a:p>
          <a:p>
            <a:pPr lvl="1" eaLnBrk="1" hangingPunct="1"/>
            <a:r>
              <a:rPr lang="en-US" altLang="zh-TW" sz="1800" dirty="0">
                <a:ea typeface="新細明體" panose="02020500000000000000" pitchFamily="18" charset="-120"/>
              </a:rPr>
              <a:t>Did </a:t>
            </a:r>
            <a:r>
              <a:rPr lang="en-US" altLang="zh-TW" sz="1800" i="1" dirty="0">
                <a:solidFill>
                  <a:srgbClr val="FF0000"/>
                </a:solidFill>
                <a:ea typeface="新細明體" panose="02020500000000000000" pitchFamily="18" charset="-120"/>
              </a:rPr>
              <a:t>not</a:t>
            </a:r>
            <a:r>
              <a:rPr lang="en-US" altLang="zh-TW" sz="1800" dirty="0">
                <a:ea typeface="新細明體" panose="02020500000000000000" pitchFamily="18" charset="-120"/>
              </a:rPr>
              <a:t> support the 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specialization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特殊化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/ generalization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一般化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abstractions</a:t>
            </a:r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新細明體" panose="02020500000000000000" pitchFamily="18" charset="-120"/>
              </a:rPr>
              <a:t>vehicle: car, truck, bus</a:t>
            </a:r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新細明體" panose="02020500000000000000" pitchFamily="18" charset="-120"/>
              </a:rPr>
              <a:t>employee: engineer, technician, secretary</a:t>
            </a:r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新細明體" panose="02020500000000000000" pitchFamily="18" charset="-120"/>
              </a:rPr>
              <a:t>teacher: professor, associate professor, assistance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professor</a:t>
            </a:r>
          </a:p>
          <a:p>
            <a:pPr marL="922338" lvl="2" indent="0" eaLnBrk="1" hangingPunct="1">
              <a:buNone/>
            </a:pP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Solution: 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EER (Enhanced/Extended 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ER 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Model) </a:t>
            </a: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加強</a:t>
            </a:r>
            <a:r>
              <a:rPr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型實體關係模型</a:t>
            </a:r>
            <a:endParaRPr lang="en-US" altLang="zh-TW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Incorporates Set-subset relationships</a:t>
            </a:r>
          </a:p>
          <a:p>
            <a:pPr lvl="1" eaLnBrk="1" hangingPunct="1"/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Incorporates 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Specialization/Generalization Hierarchies</a:t>
            </a:r>
          </a:p>
          <a:p>
            <a:pPr lvl="1" eaLnBrk="1" hangingPunct="1"/>
            <a:r>
              <a:rPr lang="zh-TW" altLang="en-US" sz="1800" dirty="0"/>
              <a:t>沿用所有的實體關係模型的</a:t>
            </a:r>
            <a:r>
              <a:rPr lang="zh-TW" altLang="en-US" sz="1800" dirty="0" smtClean="0"/>
              <a:t>觀念 </a:t>
            </a:r>
            <a:endParaRPr lang="en-US" altLang="zh-TW" sz="1800" dirty="0"/>
          </a:p>
          <a:p>
            <a:pPr lvl="1" eaLnBrk="1" hangingPunct="1"/>
            <a:r>
              <a:rPr lang="en-US" altLang="zh-TW" sz="1800" dirty="0" smtClean="0"/>
              <a:t>• </a:t>
            </a:r>
            <a:r>
              <a:rPr lang="en-US" altLang="zh-TW" sz="1800" dirty="0" err="1" smtClean="0"/>
              <a:t>Superclass&amp;Subclass</a:t>
            </a:r>
            <a:r>
              <a:rPr lang="en-US" altLang="zh-TW" sz="1800" dirty="0" smtClean="0"/>
              <a:t>  </a:t>
            </a:r>
            <a:r>
              <a:rPr lang="zh-TW" altLang="en-US" sz="1400" dirty="0" smtClean="0"/>
              <a:t>將</a:t>
            </a:r>
            <a:r>
              <a:rPr lang="zh-TW" altLang="en-US" sz="1400" dirty="0"/>
              <a:t>某些實體類別更進一步地區分成若干個有意義的子群</a:t>
            </a:r>
            <a:r>
              <a:rPr lang="zh-TW" altLang="en-US" sz="1400" dirty="0" smtClean="0"/>
              <a:t>組</a:t>
            </a:r>
            <a:endParaRPr lang="en-US" altLang="zh-TW" sz="1800" dirty="0"/>
          </a:p>
          <a:p>
            <a:pPr lvl="1" eaLnBrk="1" hangingPunct="1"/>
            <a:r>
              <a:rPr lang="en-US" altLang="zh-TW" sz="1800" dirty="0" smtClean="0"/>
              <a:t>• Specialization   </a:t>
            </a:r>
            <a:r>
              <a:rPr lang="zh-TW" altLang="en-US" sz="1400" dirty="0" smtClean="0"/>
              <a:t>將一個</a:t>
            </a:r>
            <a:r>
              <a:rPr lang="en-US" altLang="zh-TW" sz="1400" dirty="0" smtClean="0"/>
              <a:t>Superclass</a:t>
            </a:r>
            <a:r>
              <a:rPr lang="zh-TW" altLang="en-US" sz="1400" dirty="0" smtClean="0"/>
              <a:t>區分</a:t>
            </a:r>
            <a:r>
              <a:rPr lang="zh-TW" altLang="en-US" sz="1400" dirty="0"/>
              <a:t>成數</a:t>
            </a:r>
            <a:r>
              <a:rPr lang="zh-TW" altLang="en-US" sz="1400" dirty="0" smtClean="0"/>
              <a:t>個</a:t>
            </a:r>
            <a:r>
              <a:rPr lang="en-US" altLang="zh-TW" sz="1400" dirty="0"/>
              <a:t>S</a:t>
            </a:r>
            <a:r>
              <a:rPr lang="en-US" altLang="zh-TW" sz="1400" dirty="0" smtClean="0"/>
              <a:t>ubclass</a:t>
            </a:r>
            <a:r>
              <a:rPr lang="zh-TW" altLang="en-US" sz="1400" dirty="0" smtClean="0"/>
              <a:t>的過程</a:t>
            </a:r>
            <a:endParaRPr lang="en-US" altLang="zh-TW" sz="2000" dirty="0" smtClean="0"/>
          </a:p>
          <a:p>
            <a:pPr lvl="1" eaLnBrk="1" hangingPunct="1"/>
            <a:r>
              <a:rPr lang="en-US" altLang="zh-TW" sz="1800" dirty="0"/>
              <a:t>• </a:t>
            </a:r>
            <a:r>
              <a:rPr lang="en-US" altLang="zh-TW" sz="1800" dirty="0" smtClean="0"/>
              <a:t>Generalization  </a:t>
            </a:r>
            <a:r>
              <a:rPr lang="zh-TW" altLang="en-US" sz="1400" dirty="0" smtClean="0"/>
              <a:t>將</a:t>
            </a:r>
            <a:r>
              <a:rPr lang="zh-TW" altLang="en-US" sz="1400" dirty="0"/>
              <a:t>擁有共同特徵的數</a:t>
            </a:r>
            <a:r>
              <a:rPr lang="zh-TW" altLang="en-US" sz="1400" dirty="0" smtClean="0"/>
              <a:t>個</a:t>
            </a:r>
            <a:r>
              <a:rPr lang="en-US" altLang="zh-TW" sz="1400" dirty="0" smtClean="0"/>
              <a:t>Subclass</a:t>
            </a:r>
            <a:r>
              <a:rPr lang="zh-TW" altLang="en-US" sz="1400" dirty="0" smtClean="0"/>
              <a:t>聚合</a:t>
            </a:r>
            <a:r>
              <a:rPr lang="zh-TW" altLang="en-US" sz="1400" dirty="0"/>
              <a:t>成</a:t>
            </a:r>
            <a:r>
              <a:rPr lang="zh-TW" altLang="en-US" sz="1400" dirty="0" smtClean="0"/>
              <a:t>一個</a:t>
            </a:r>
            <a:r>
              <a:rPr lang="en-US" altLang="zh-TW" sz="1400" dirty="0" smtClean="0"/>
              <a:t>Superclass</a:t>
            </a:r>
          </a:p>
        </p:txBody>
      </p:sp>
      <p:sp>
        <p:nvSpPr>
          <p:cNvPr id="99332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EA1A1FD-C697-47AF-8DF3-B9138186D5C0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zh-TW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3022600"/>
            <a:ext cx="2662238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Data Models</a:t>
            </a:r>
          </a:p>
        </p:txBody>
      </p:sp>
      <p:grpSp>
        <p:nvGrpSpPr>
          <p:cNvPr id="20484" name="群組 18"/>
          <p:cNvGrpSpPr>
            <a:grpSpLocks/>
          </p:cNvGrpSpPr>
          <p:nvPr/>
        </p:nvGrpSpPr>
        <p:grpSpPr bwMode="auto">
          <a:xfrm>
            <a:off x="1158875" y="1944688"/>
            <a:ext cx="5070475" cy="2890837"/>
            <a:chOff x="1338263" y="2503488"/>
            <a:chExt cx="4599306" cy="2890540"/>
          </a:xfrm>
        </p:grpSpPr>
        <p:sp>
          <p:nvSpPr>
            <p:cNvPr id="20488" name="Text Box 5"/>
            <p:cNvSpPr txBox="1">
              <a:spLocks noChangeArrowheads="1"/>
            </p:cNvSpPr>
            <p:nvPr/>
          </p:nvSpPr>
          <p:spPr bwMode="auto">
            <a:xfrm>
              <a:off x="1338263" y="3498851"/>
              <a:ext cx="12192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Data Model</a:t>
              </a:r>
            </a:p>
          </p:txBody>
        </p:sp>
        <p:sp>
          <p:nvSpPr>
            <p:cNvPr id="20489" name="Text Box 6"/>
            <p:cNvSpPr txBox="1">
              <a:spLocks noChangeArrowheads="1"/>
            </p:cNvSpPr>
            <p:nvPr/>
          </p:nvSpPr>
          <p:spPr bwMode="auto">
            <a:xfrm>
              <a:off x="2508568" y="2503488"/>
              <a:ext cx="342900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High level: ER, OO, UML</a:t>
              </a: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490" name="Text Box 7"/>
            <p:cNvSpPr txBox="1">
              <a:spLocks noChangeArrowheads="1"/>
            </p:cNvSpPr>
            <p:nvPr/>
          </p:nvSpPr>
          <p:spPr bwMode="auto">
            <a:xfrm>
              <a:off x="2508568" y="4932363"/>
              <a:ext cx="32220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Low level: DB command</a:t>
              </a:r>
            </a:p>
          </p:txBody>
        </p:sp>
        <p:sp>
          <p:nvSpPr>
            <p:cNvPr id="20491" name="Text Box 8"/>
            <p:cNvSpPr txBox="1">
              <a:spLocks noChangeArrowheads="1"/>
            </p:cNvSpPr>
            <p:nvPr/>
          </p:nvSpPr>
          <p:spPr bwMode="auto">
            <a:xfrm>
              <a:off x="2508568" y="3706813"/>
              <a:ext cx="342900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Implementation: Relational</a:t>
              </a:r>
            </a:p>
          </p:txBody>
        </p:sp>
        <p:grpSp>
          <p:nvGrpSpPr>
            <p:cNvPr id="20492" name="Group 20"/>
            <p:cNvGrpSpPr>
              <a:grpSpLocks/>
            </p:cNvGrpSpPr>
            <p:nvPr/>
          </p:nvGrpSpPr>
          <p:grpSpPr bwMode="auto">
            <a:xfrm>
              <a:off x="2395538" y="2732088"/>
              <a:ext cx="161925" cy="2451100"/>
              <a:chOff x="1200" y="1503"/>
              <a:chExt cx="340" cy="1544"/>
            </a:xfrm>
          </p:grpSpPr>
          <p:cxnSp>
            <p:nvCxnSpPr>
              <p:cNvPr id="20493" name="AutoShape 11"/>
              <p:cNvCxnSpPr>
                <a:cxnSpLocks noChangeShapeType="1"/>
                <a:stCxn id="20488" idx="3"/>
              </p:cNvCxnSpPr>
              <p:nvPr/>
            </p:nvCxnSpPr>
            <p:spPr bwMode="auto">
              <a:xfrm>
                <a:off x="1200" y="2262"/>
                <a:ext cx="0" cy="784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94" name="AutoShape 13"/>
              <p:cNvCxnSpPr>
                <a:cxnSpLocks noChangeShapeType="1"/>
              </p:cNvCxnSpPr>
              <p:nvPr/>
            </p:nvCxnSpPr>
            <p:spPr bwMode="auto">
              <a:xfrm>
                <a:off x="1200" y="1503"/>
                <a:ext cx="338" cy="1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95" name="AutoShape 14"/>
              <p:cNvCxnSpPr>
                <a:cxnSpLocks noChangeShapeType="1"/>
              </p:cNvCxnSpPr>
              <p:nvPr/>
            </p:nvCxnSpPr>
            <p:spPr bwMode="auto">
              <a:xfrm flipV="1">
                <a:off x="1202" y="1503"/>
                <a:ext cx="0" cy="758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96" name="AutoShape 15"/>
              <p:cNvCxnSpPr>
                <a:cxnSpLocks noChangeShapeType="1"/>
              </p:cNvCxnSpPr>
              <p:nvPr/>
            </p:nvCxnSpPr>
            <p:spPr bwMode="auto">
              <a:xfrm flipV="1">
                <a:off x="1202" y="2262"/>
                <a:ext cx="338" cy="1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97" name="AutoShape 16"/>
              <p:cNvCxnSpPr>
                <a:cxnSpLocks noChangeShapeType="1"/>
              </p:cNvCxnSpPr>
              <p:nvPr/>
            </p:nvCxnSpPr>
            <p:spPr bwMode="auto">
              <a:xfrm flipV="1">
                <a:off x="1202" y="3046"/>
                <a:ext cx="338" cy="1"/>
              </a:xfrm>
              <a:prstGeom prst="straightConnector1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485" name="Text Box 25"/>
          <p:cNvSpPr txBox="1">
            <a:spLocks noChangeArrowheads="1"/>
          </p:cNvSpPr>
          <p:nvPr/>
        </p:nvSpPr>
        <p:spPr bwMode="auto">
          <a:xfrm>
            <a:off x="1158875" y="1208088"/>
            <a:ext cx="6542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2800">
                <a:ea typeface="新細明體" panose="02020500000000000000" pitchFamily="18" charset="-120"/>
              </a:rPr>
              <a:t>A set of concepts for modeling DB structure</a:t>
            </a:r>
            <a:endParaRPr lang="zh-TW" altLang="en-US" sz="2800">
              <a:ea typeface="新細明體" panose="02020500000000000000" pitchFamily="18" charset="-120"/>
            </a:endParaRPr>
          </a:p>
        </p:txBody>
      </p:sp>
      <p:sp>
        <p:nvSpPr>
          <p:cNvPr id="20486" name="投影片編號版面配置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5F00C97-F4A6-4836-AD39-9FDDB6E1C3F4}" type="slidenum">
              <a:rPr lang="en-US" altLang="zh-TW" sz="16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TW" sz="1600"/>
          </a:p>
        </p:txBody>
      </p:sp>
      <p:sp>
        <p:nvSpPr>
          <p:cNvPr id="20487" name="向右箭號 16"/>
          <p:cNvSpPr>
            <a:spLocks noChangeArrowheads="1"/>
          </p:cNvSpPr>
          <p:nvPr/>
        </p:nvSpPr>
        <p:spPr bwMode="auto">
          <a:xfrm rot="953080">
            <a:off x="6342063" y="2990850"/>
            <a:ext cx="1276350" cy="219075"/>
          </a:xfrm>
          <a:prstGeom prst="rightArrow">
            <a:avLst>
              <a:gd name="adj1" fmla="val 50000"/>
              <a:gd name="adj2" fmla="val 49818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 smtClean="0">
                <a:solidFill>
                  <a:schemeClr val="tx1"/>
                </a:solidFill>
              </a:rPr>
              <a:t>© Shamkant B. Navathe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smtClean="0">
                <a:solidFill>
                  <a:schemeClr val="tx1"/>
                </a:solidFill>
              </a:rPr>
              <a:t>CC</a:t>
            </a:r>
          </a:p>
        </p:txBody>
      </p:sp>
      <p:sp>
        <p:nvSpPr>
          <p:cNvPr id="3075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DB6566-B5DF-457A-873D-723B1D5A8585}" type="slidenum">
              <a:rPr lang="zh-TW" altLang="en-US" sz="1400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400">
              <a:solidFill>
                <a:schemeClr val="tx1"/>
              </a:solidFill>
            </a:endParaRP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60388" y="957263"/>
            <a:ext cx="7772400" cy="3213100"/>
          </a:xfrm>
        </p:spPr>
        <p:txBody>
          <a:bodyPr/>
          <a:lstStyle/>
          <a:p>
            <a:pPr eaLnBrk="1" hangingPunct="1"/>
            <a:r>
              <a:rPr lang="en-US" altLang="zh-TW" sz="5400" b="1" smtClean="0">
                <a:ea typeface="新細明體" panose="02020500000000000000" pitchFamily="18" charset="-120"/>
              </a:rPr>
              <a:t>Chapter 7</a:t>
            </a:r>
            <a:br>
              <a:rPr lang="en-US" altLang="zh-TW" sz="5400" b="1" smtClean="0">
                <a:ea typeface="新細明體" panose="02020500000000000000" pitchFamily="18" charset="-120"/>
              </a:rPr>
            </a:br>
            <a:r>
              <a:rPr lang="en-US" altLang="zh-TW" sz="3600" b="1" smtClean="0">
                <a:ea typeface="新細明體" panose="02020500000000000000" pitchFamily="18" charset="-120"/>
              </a:rPr>
              <a:t>(Part 2)</a:t>
            </a:r>
            <a:r>
              <a:rPr lang="en-US" altLang="zh-TW" sz="4800" b="1" smtClean="0">
                <a:ea typeface="新細明體" panose="02020500000000000000" pitchFamily="18" charset="-120"/>
              </a:rPr>
              <a:t/>
            </a:r>
            <a:br>
              <a:rPr lang="en-US" altLang="zh-TW" sz="4800" b="1" smtClean="0">
                <a:ea typeface="新細明體" panose="02020500000000000000" pitchFamily="18" charset="-120"/>
              </a:rPr>
            </a:br>
            <a:r>
              <a:rPr lang="en-US" altLang="zh-TW" sz="2400" b="1" smtClean="0">
                <a:ea typeface="新細明體" panose="02020500000000000000" pitchFamily="18" charset="-120"/>
              </a:rPr>
              <a:t/>
            </a:r>
            <a:br>
              <a:rPr lang="en-US" altLang="zh-TW" sz="2400" b="1" smtClean="0">
                <a:ea typeface="新細明體" panose="02020500000000000000" pitchFamily="18" charset="-120"/>
              </a:rPr>
            </a:br>
            <a:r>
              <a:rPr lang="en-US" altLang="zh-TW" sz="4000" b="1" smtClean="0">
                <a:ea typeface="新細明體" panose="02020500000000000000" pitchFamily="18" charset="-120"/>
              </a:rPr>
              <a:t>The Enhanced Entity-Relationship Model</a:t>
            </a:r>
            <a:endParaRPr lang="en-US" altLang="zh-TW" sz="2800" b="1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9934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E1128D-9822-43A6-BE20-D7B1507F2EFA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600"/>
          </a:p>
        </p:txBody>
      </p:sp>
      <p:pic>
        <p:nvPicPr>
          <p:cNvPr id="40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788" y="0"/>
            <a:ext cx="4902200" cy="6791325"/>
          </a:xfrm>
        </p:spPr>
      </p:pic>
      <p:grpSp>
        <p:nvGrpSpPr>
          <p:cNvPr id="4100" name="Group 6"/>
          <p:cNvGrpSpPr>
            <a:grpSpLocks/>
          </p:cNvGrpSpPr>
          <p:nvPr/>
        </p:nvGrpSpPr>
        <p:grpSpPr bwMode="auto">
          <a:xfrm>
            <a:off x="5735638" y="4827588"/>
            <a:ext cx="2503487" cy="1158875"/>
            <a:chOff x="2207" y="3249"/>
            <a:chExt cx="1577" cy="730"/>
          </a:xfrm>
        </p:grpSpPr>
        <p:grpSp>
          <p:nvGrpSpPr>
            <p:cNvPr id="4105" name="Group 7"/>
            <p:cNvGrpSpPr>
              <a:grpSpLocks/>
            </p:cNvGrpSpPr>
            <p:nvPr/>
          </p:nvGrpSpPr>
          <p:grpSpPr bwMode="auto">
            <a:xfrm>
              <a:off x="2207" y="3249"/>
              <a:ext cx="568" cy="412"/>
              <a:chOff x="1492" y="3153"/>
              <a:chExt cx="568" cy="412"/>
            </a:xfrm>
          </p:grpSpPr>
          <p:sp>
            <p:nvSpPr>
              <p:cNvPr id="4114" name="Text Box 8"/>
              <p:cNvSpPr txBox="1">
                <a:spLocks noChangeArrowheads="1"/>
              </p:cNvSpPr>
              <p:nvPr/>
            </p:nvSpPr>
            <p:spPr bwMode="auto">
              <a:xfrm>
                <a:off x="1540" y="3177"/>
                <a:ext cx="52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600">
                    <a:ea typeface="新細明體" panose="02020500000000000000" pitchFamily="18" charset="-120"/>
                  </a:rPr>
                  <a:t>Mini-world</a:t>
                </a:r>
              </a:p>
            </p:txBody>
          </p:sp>
          <p:sp>
            <p:nvSpPr>
              <p:cNvPr id="4115" name="Freeform 9"/>
              <p:cNvSpPr>
                <a:spLocks/>
              </p:cNvSpPr>
              <p:nvPr/>
            </p:nvSpPr>
            <p:spPr bwMode="auto">
              <a:xfrm>
                <a:off x="1492" y="3153"/>
                <a:ext cx="482" cy="412"/>
              </a:xfrm>
              <a:custGeom>
                <a:avLst/>
                <a:gdLst>
                  <a:gd name="T0" fmla="*/ 49 w 556"/>
                  <a:gd name="T1" fmla="*/ 17 h 491"/>
                  <a:gd name="T2" fmla="*/ 47 w 556"/>
                  <a:gd name="T3" fmla="*/ 20 h 491"/>
                  <a:gd name="T4" fmla="*/ 44 w 556"/>
                  <a:gd name="T5" fmla="*/ 20 h 491"/>
                  <a:gd name="T6" fmla="*/ 38 w 556"/>
                  <a:gd name="T7" fmla="*/ 23 h 491"/>
                  <a:gd name="T8" fmla="*/ 33 w 556"/>
                  <a:gd name="T9" fmla="*/ 24 h 491"/>
                  <a:gd name="T10" fmla="*/ 31 w 556"/>
                  <a:gd name="T11" fmla="*/ 24 h 491"/>
                  <a:gd name="T12" fmla="*/ 13 w 556"/>
                  <a:gd name="T13" fmla="*/ 24 h 491"/>
                  <a:gd name="T14" fmla="*/ 9 w 556"/>
                  <a:gd name="T15" fmla="*/ 23 h 491"/>
                  <a:gd name="T16" fmla="*/ 3 w 556"/>
                  <a:gd name="T17" fmla="*/ 20 h 491"/>
                  <a:gd name="T18" fmla="*/ 3 w 556"/>
                  <a:gd name="T19" fmla="*/ 17 h 491"/>
                  <a:gd name="T20" fmla="*/ 0 w 556"/>
                  <a:gd name="T21" fmla="*/ 15 h 491"/>
                  <a:gd name="T22" fmla="*/ 4 w 556"/>
                  <a:gd name="T23" fmla="*/ 6 h 491"/>
                  <a:gd name="T24" fmla="*/ 20 w 556"/>
                  <a:gd name="T25" fmla="*/ 0 h 491"/>
                  <a:gd name="T26" fmla="*/ 36 w 556"/>
                  <a:gd name="T27" fmla="*/ 3 h 491"/>
                  <a:gd name="T28" fmla="*/ 42 w 556"/>
                  <a:gd name="T29" fmla="*/ 3 h 491"/>
                  <a:gd name="T30" fmla="*/ 49 w 556"/>
                  <a:gd name="T31" fmla="*/ 9 h 491"/>
                  <a:gd name="T32" fmla="*/ 49 w 556"/>
                  <a:gd name="T33" fmla="*/ 17 h 49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56"/>
                  <a:gd name="T52" fmla="*/ 0 h 491"/>
                  <a:gd name="T53" fmla="*/ 556 w 556"/>
                  <a:gd name="T54" fmla="*/ 491 h 49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56" h="491">
                    <a:moveTo>
                      <a:pt x="552" y="339"/>
                    </a:moveTo>
                    <a:cubicBezTo>
                      <a:pt x="551" y="349"/>
                      <a:pt x="553" y="395"/>
                      <a:pt x="534" y="406"/>
                    </a:cubicBezTo>
                    <a:cubicBezTo>
                      <a:pt x="523" y="413"/>
                      <a:pt x="509" y="412"/>
                      <a:pt x="497" y="418"/>
                    </a:cubicBezTo>
                    <a:cubicBezTo>
                      <a:pt x="473" y="430"/>
                      <a:pt x="456" y="447"/>
                      <a:pt x="431" y="455"/>
                    </a:cubicBezTo>
                    <a:cubicBezTo>
                      <a:pt x="409" y="476"/>
                      <a:pt x="424" y="465"/>
                      <a:pt x="382" y="479"/>
                    </a:cubicBezTo>
                    <a:cubicBezTo>
                      <a:pt x="370" y="483"/>
                      <a:pt x="346" y="491"/>
                      <a:pt x="346" y="491"/>
                    </a:cubicBezTo>
                    <a:cubicBezTo>
                      <a:pt x="280" y="485"/>
                      <a:pt x="211" y="480"/>
                      <a:pt x="146" y="467"/>
                    </a:cubicBezTo>
                    <a:cubicBezTo>
                      <a:pt x="88" y="430"/>
                      <a:pt x="170" y="479"/>
                      <a:pt x="103" y="449"/>
                    </a:cubicBezTo>
                    <a:cubicBezTo>
                      <a:pt x="80" y="438"/>
                      <a:pt x="66" y="417"/>
                      <a:pt x="42" y="406"/>
                    </a:cubicBezTo>
                    <a:cubicBezTo>
                      <a:pt x="22" y="376"/>
                      <a:pt x="19" y="379"/>
                      <a:pt x="12" y="352"/>
                    </a:cubicBezTo>
                    <a:cubicBezTo>
                      <a:pt x="8" y="336"/>
                      <a:pt x="0" y="303"/>
                      <a:pt x="0" y="303"/>
                    </a:cubicBezTo>
                    <a:cubicBezTo>
                      <a:pt x="4" y="246"/>
                      <a:pt x="0" y="160"/>
                      <a:pt x="49" y="115"/>
                    </a:cubicBezTo>
                    <a:cubicBezTo>
                      <a:pt x="80" y="22"/>
                      <a:pt x="149" y="9"/>
                      <a:pt x="236" y="0"/>
                    </a:cubicBezTo>
                    <a:cubicBezTo>
                      <a:pt x="299" y="2"/>
                      <a:pt x="362" y="0"/>
                      <a:pt x="424" y="6"/>
                    </a:cubicBezTo>
                    <a:cubicBezTo>
                      <a:pt x="453" y="9"/>
                      <a:pt x="491" y="60"/>
                      <a:pt x="491" y="60"/>
                    </a:cubicBezTo>
                    <a:cubicBezTo>
                      <a:pt x="504" y="80"/>
                      <a:pt x="551" y="156"/>
                      <a:pt x="552" y="176"/>
                    </a:cubicBezTo>
                    <a:cubicBezTo>
                      <a:pt x="556" y="230"/>
                      <a:pt x="552" y="285"/>
                      <a:pt x="552" y="339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TW" altLang="en-US"/>
              </a:p>
            </p:txBody>
          </p:sp>
        </p:grpSp>
        <p:pic>
          <p:nvPicPr>
            <p:cNvPr id="4106" name="Picture 10" descr="j02920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" y="3431"/>
              <a:ext cx="577" cy="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7" name="Group 11"/>
            <p:cNvGrpSpPr>
              <a:grpSpLocks/>
            </p:cNvGrpSpPr>
            <p:nvPr/>
          </p:nvGrpSpPr>
          <p:grpSpPr bwMode="auto">
            <a:xfrm>
              <a:off x="3160" y="3305"/>
              <a:ext cx="624" cy="643"/>
              <a:chOff x="3160" y="3407"/>
              <a:chExt cx="624" cy="643"/>
            </a:xfrm>
          </p:grpSpPr>
          <p:grpSp>
            <p:nvGrpSpPr>
              <p:cNvPr id="4108" name="Group 12"/>
              <p:cNvGrpSpPr>
                <a:grpSpLocks/>
              </p:cNvGrpSpPr>
              <p:nvPr/>
            </p:nvGrpSpPr>
            <p:grpSpPr bwMode="auto">
              <a:xfrm>
                <a:off x="3293" y="3459"/>
                <a:ext cx="386" cy="246"/>
                <a:chOff x="3275" y="3429"/>
                <a:chExt cx="386" cy="246"/>
              </a:xfrm>
            </p:grpSpPr>
            <p:sp>
              <p:nvSpPr>
                <p:cNvPr id="4112" name="AutoShape 13"/>
                <p:cNvSpPr>
                  <a:spLocks noChangeArrowheads="1"/>
                </p:cNvSpPr>
                <p:nvPr/>
              </p:nvSpPr>
              <p:spPr bwMode="auto">
                <a:xfrm>
                  <a:off x="3275" y="3429"/>
                  <a:ext cx="372" cy="219"/>
                </a:xfrm>
                <a:prstGeom prst="can">
                  <a:avLst>
                    <a:gd name="adj" fmla="val 25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50000"/>
                    <a:buFont typeface="Wingdings" panose="05000000000000000000" pitchFamily="2" charset="2"/>
                    <a:buChar char="l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50000"/>
                    <a:buFont typeface="Wingdings" panose="05000000000000000000" pitchFamily="2" charset="2"/>
                    <a:buChar char="l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24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1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304" y="3444"/>
                  <a:ext cx="357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50000"/>
                    <a:buFont typeface="Wingdings" panose="05000000000000000000" pitchFamily="2" charset="2"/>
                    <a:buChar char="l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50000"/>
                    <a:buFont typeface="Wingdings" panose="05000000000000000000" pitchFamily="2" charset="2"/>
                    <a:buChar char="l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TW" sz="1800">
                      <a:ea typeface="新細明體" panose="02020500000000000000" pitchFamily="18" charset="-120"/>
                    </a:rPr>
                    <a:t>DB</a:t>
                  </a:r>
                </a:p>
              </p:txBody>
            </p:sp>
          </p:grpSp>
          <p:sp>
            <p:nvSpPr>
              <p:cNvPr id="4109" name="Text Box 15"/>
              <p:cNvSpPr txBox="1">
                <a:spLocks noChangeArrowheads="1"/>
              </p:cNvSpPr>
              <p:nvPr/>
            </p:nvSpPr>
            <p:spPr bwMode="auto">
              <a:xfrm>
                <a:off x="3213" y="3789"/>
                <a:ext cx="540" cy="218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600">
                    <a:ea typeface="新細明體" panose="02020500000000000000" pitchFamily="18" charset="-120"/>
                  </a:rPr>
                  <a:t>DBMS</a:t>
                </a:r>
              </a:p>
            </p:txBody>
          </p:sp>
          <p:sp>
            <p:nvSpPr>
              <p:cNvPr id="4110" name="Rectangle 16"/>
              <p:cNvSpPr>
                <a:spLocks noChangeArrowheads="1"/>
              </p:cNvSpPr>
              <p:nvPr/>
            </p:nvSpPr>
            <p:spPr bwMode="auto">
              <a:xfrm>
                <a:off x="3160" y="3407"/>
                <a:ext cx="624" cy="643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400">
                  <a:solidFill>
                    <a:schemeClr val="tx1"/>
                  </a:solidFill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111" name="AutoShape 17"/>
              <p:cNvCxnSpPr>
                <a:cxnSpLocks noChangeShapeType="1"/>
                <a:stCxn id="4112" idx="3"/>
                <a:endCxn id="4109" idx="0"/>
              </p:cNvCxnSpPr>
              <p:nvPr/>
            </p:nvCxnSpPr>
            <p:spPr bwMode="auto">
              <a:xfrm>
                <a:off x="3479" y="3678"/>
                <a:ext cx="4" cy="111"/>
              </a:xfrm>
              <a:prstGeom prst="straightConnector1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01" name="Text Box 18"/>
          <p:cNvSpPr txBox="1">
            <a:spLocks noChangeArrowheads="1"/>
          </p:cNvSpPr>
          <p:nvPr/>
        </p:nvSpPr>
        <p:spPr bwMode="auto">
          <a:xfrm>
            <a:off x="6889750" y="3424238"/>
            <a:ext cx="176847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>
                <a:ea typeface="新細明體" panose="02020500000000000000" pitchFamily="18" charset="-120"/>
              </a:rPr>
              <a:t>Construct DB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800">
                <a:solidFill>
                  <a:schemeClr val="hlink"/>
                </a:solidFill>
                <a:ea typeface="新細明體" panose="02020500000000000000" pitchFamily="18" charset="-120"/>
              </a:rPr>
              <a:t>Design DB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800">
                <a:ea typeface="新細明體" panose="02020500000000000000" pitchFamily="18" charset="-120"/>
              </a:rPr>
              <a:t>Define DB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800">
                <a:ea typeface="新細明體" panose="02020500000000000000" pitchFamily="18" charset="-120"/>
              </a:rPr>
              <a:t>Load DB</a:t>
            </a:r>
          </a:p>
        </p:txBody>
      </p:sp>
      <p:sp>
        <p:nvSpPr>
          <p:cNvPr id="4102" name="Rectangle 21"/>
          <p:cNvSpPr>
            <a:spLocks noGrp="1" noChangeArrowheads="1"/>
          </p:cNvSpPr>
          <p:nvPr>
            <p:ph type="title"/>
          </p:nvPr>
        </p:nvSpPr>
        <p:spPr>
          <a:xfrm>
            <a:off x="5132388" y="182563"/>
            <a:ext cx="3790950" cy="2193925"/>
          </a:xfrm>
          <a:noFill/>
        </p:spPr>
        <p:txBody>
          <a:bodyPr/>
          <a:lstStyle/>
          <a:p>
            <a:pPr eaLnBrk="1" hangingPunct="1"/>
            <a:r>
              <a:rPr lang="en-US" altLang="zh-TW" sz="2800" smtClean="0">
                <a:ea typeface="新細明體" panose="02020500000000000000" pitchFamily="18" charset="-120"/>
              </a:rPr>
              <a:t>A simplified diagram to illustrate the main phases of database design.</a:t>
            </a:r>
          </a:p>
        </p:txBody>
      </p:sp>
      <p:sp>
        <p:nvSpPr>
          <p:cNvPr id="4103" name="AutoShape 22"/>
          <p:cNvSpPr>
            <a:spLocks/>
          </p:cNvSpPr>
          <p:nvPr/>
        </p:nvSpPr>
        <p:spPr bwMode="auto">
          <a:xfrm>
            <a:off x="4826000" y="1057275"/>
            <a:ext cx="330200" cy="4538663"/>
          </a:xfrm>
          <a:prstGeom prst="rightBrace">
            <a:avLst>
              <a:gd name="adj1" fmla="val 114543"/>
              <a:gd name="adj2" fmla="val 50000"/>
            </a:avLst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4104" name="Line 23"/>
          <p:cNvSpPr>
            <a:spLocks noChangeShapeType="1"/>
          </p:cNvSpPr>
          <p:nvPr/>
        </p:nvSpPr>
        <p:spPr bwMode="auto">
          <a:xfrm>
            <a:off x="5343525" y="3382963"/>
            <a:ext cx="1498600" cy="461962"/>
          </a:xfrm>
          <a:prstGeom prst="line">
            <a:avLst/>
          </a:prstGeom>
          <a:noFill/>
          <a:ln w="19050">
            <a:solidFill>
              <a:schemeClr val="hlink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0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684E68-942F-47BF-AAE2-DB5C8A58DF66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TW" sz="16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173038"/>
            <a:ext cx="8153400" cy="9445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Conceptual Design</a:t>
            </a:r>
            <a:endParaRPr lang="zh-TW" altLang="en-US" smtClean="0">
              <a:ea typeface="新細明體" panose="02020500000000000000" pitchFamily="18" charset="-120"/>
            </a:endParaRPr>
          </a:p>
        </p:txBody>
      </p:sp>
      <p:sp>
        <p:nvSpPr>
          <p:cNvPr id="5124" name="AutoShape 3"/>
          <p:cNvSpPr>
            <a:spLocks noChangeArrowheads="1"/>
          </p:cNvSpPr>
          <p:nvPr/>
        </p:nvSpPr>
        <p:spPr bwMode="auto">
          <a:xfrm>
            <a:off x="376238" y="2955925"/>
            <a:ext cx="2027237" cy="1911350"/>
          </a:xfrm>
          <a:prstGeom prst="star16">
            <a:avLst>
              <a:gd name="adj" fmla="val 37500"/>
            </a:avLst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955675" y="3459163"/>
            <a:ext cx="946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Mini-world</a:t>
            </a:r>
          </a:p>
        </p:txBody>
      </p:sp>
      <p:grpSp>
        <p:nvGrpSpPr>
          <p:cNvPr id="5126" name="Group 5"/>
          <p:cNvGrpSpPr>
            <a:grpSpLocks/>
          </p:cNvGrpSpPr>
          <p:nvPr/>
        </p:nvGrpSpPr>
        <p:grpSpPr bwMode="auto">
          <a:xfrm>
            <a:off x="2552700" y="3444875"/>
            <a:ext cx="2154238" cy="1004888"/>
            <a:chOff x="1779" y="2170"/>
            <a:chExt cx="1357" cy="633"/>
          </a:xfrm>
        </p:grpSpPr>
        <p:sp>
          <p:nvSpPr>
            <p:cNvPr id="5138" name="AutoShape 6"/>
            <p:cNvSpPr>
              <a:spLocks noChangeArrowheads="1"/>
            </p:cNvSpPr>
            <p:nvPr/>
          </p:nvSpPr>
          <p:spPr bwMode="auto">
            <a:xfrm>
              <a:off x="1779" y="2170"/>
              <a:ext cx="1357" cy="633"/>
            </a:xfrm>
            <a:prstGeom prst="rightArrow">
              <a:avLst>
                <a:gd name="adj1" fmla="val 50000"/>
                <a:gd name="adj2" fmla="val 53594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4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5139" name="Text Box 7"/>
            <p:cNvSpPr txBox="1">
              <a:spLocks noChangeArrowheads="1"/>
            </p:cNvSpPr>
            <p:nvPr/>
          </p:nvSpPr>
          <p:spPr bwMode="auto">
            <a:xfrm>
              <a:off x="1779" y="2327"/>
              <a:ext cx="1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Data modeling</a:t>
              </a:r>
            </a:p>
          </p:txBody>
        </p:sp>
      </p:grpSp>
      <p:pic>
        <p:nvPicPr>
          <p:cNvPr id="512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883025"/>
            <a:ext cx="3243263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1179513"/>
            <a:ext cx="2935288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0"/>
          <p:cNvSpPr txBox="1">
            <a:spLocks noChangeArrowheads="1"/>
          </p:cNvSpPr>
          <p:nvPr/>
        </p:nvSpPr>
        <p:spPr bwMode="auto">
          <a:xfrm>
            <a:off x="2247900" y="1722438"/>
            <a:ext cx="202247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(data model)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400">
                <a:solidFill>
                  <a:schemeClr val="hlink"/>
                </a:solidFill>
                <a:ea typeface="新細明體" panose="02020500000000000000" pitchFamily="18" charset="-120"/>
              </a:rPr>
              <a:t>ER</a:t>
            </a:r>
            <a:r>
              <a:rPr lang="en-US" altLang="zh-TW" sz="2400">
                <a:ea typeface="新細明體" panose="02020500000000000000" pitchFamily="18" charset="-120"/>
              </a:rPr>
              <a:t> or OO</a:t>
            </a: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59138" y="2727325"/>
            <a:ext cx="0" cy="717550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5131" name="Text Box 12"/>
          <p:cNvSpPr txBox="1">
            <a:spLocks noChangeArrowheads="1"/>
          </p:cNvSpPr>
          <p:nvPr/>
        </p:nvSpPr>
        <p:spPr bwMode="auto">
          <a:xfrm>
            <a:off x="5129213" y="5934075"/>
            <a:ext cx="263683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Conceptual Schema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(DB structure)</a:t>
            </a:r>
          </a:p>
        </p:txBody>
      </p:sp>
      <p:sp>
        <p:nvSpPr>
          <p:cNvPr id="5132" name="Text Box 13"/>
          <p:cNvSpPr txBox="1">
            <a:spLocks noChangeArrowheads="1"/>
          </p:cNvSpPr>
          <p:nvPr/>
        </p:nvSpPr>
        <p:spPr bwMode="auto">
          <a:xfrm>
            <a:off x="7985125" y="5740400"/>
            <a:ext cx="1038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class diagram</a:t>
            </a:r>
          </a:p>
        </p:txBody>
      </p:sp>
      <p:sp>
        <p:nvSpPr>
          <p:cNvPr id="5133" name="Text Box 14"/>
          <p:cNvSpPr txBox="1">
            <a:spLocks noChangeArrowheads="1"/>
          </p:cNvSpPr>
          <p:nvPr/>
        </p:nvSpPr>
        <p:spPr bwMode="auto">
          <a:xfrm>
            <a:off x="7966075" y="2849563"/>
            <a:ext cx="1038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ER diagram</a:t>
            </a:r>
          </a:p>
        </p:txBody>
      </p:sp>
      <p:grpSp>
        <p:nvGrpSpPr>
          <p:cNvPr id="5134" name="Group 15"/>
          <p:cNvGrpSpPr>
            <a:grpSpLocks/>
          </p:cNvGrpSpPr>
          <p:nvPr/>
        </p:nvGrpSpPr>
        <p:grpSpPr bwMode="auto">
          <a:xfrm>
            <a:off x="993775" y="1238250"/>
            <a:ext cx="1482725" cy="1096963"/>
            <a:chOff x="350" y="780"/>
            <a:chExt cx="934" cy="691"/>
          </a:xfrm>
        </p:grpSpPr>
        <p:sp>
          <p:nvSpPr>
            <p:cNvPr id="5136" name="Text Box 16"/>
            <p:cNvSpPr txBox="1">
              <a:spLocks noChangeArrowheads="1"/>
            </p:cNvSpPr>
            <p:nvPr/>
          </p:nvSpPr>
          <p:spPr bwMode="auto">
            <a:xfrm>
              <a:off x="350" y="780"/>
              <a:ext cx="903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rgbClr val="00B050"/>
                  </a:solidFill>
                  <a:ea typeface="新細明體" panose="02020500000000000000" pitchFamily="18" charset="-120"/>
                </a:rPr>
                <a:t>Entity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rgbClr val="00B050"/>
                  </a:solidFill>
                  <a:ea typeface="新細明體" panose="02020500000000000000" pitchFamily="18" charset="-120"/>
                </a:rPr>
                <a:t>Attribute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rgbClr val="00B050"/>
                  </a:solidFill>
                  <a:ea typeface="新細明體" panose="02020500000000000000" pitchFamily="18" charset="-120"/>
                </a:rPr>
                <a:t>Relationship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rgbClr val="00B050"/>
                  </a:solidFill>
                  <a:ea typeface="新細明體" panose="02020500000000000000" pitchFamily="18" charset="-120"/>
                </a:rPr>
                <a:t>…</a:t>
              </a:r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1096" y="1282"/>
              <a:ext cx="188" cy="189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5135" name="文字方塊 18"/>
          <p:cNvSpPr txBox="1">
            <a:spLocks noChangeArrowheads="1"/>
          </p:cNvSpPr>
          <p:nvPr/>
        </p:nvSpPr>
        <p:spPr bwMode="auto">
          <a:xfrm>
            <a:off x="2347913" y="4524375"/>
            <a:ext cx="26955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600">
                <a:ea typeface="新細明體" panose="02020500000000000000" pitchFamily="18" charset="-120"/>
              </a:rPr>
              <a:t>identify entities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600">
                <a:ea typeface="新細明體" panose="02020500000000000000" pitchFamily="18" charset="-120"/>
              </a:rPr>
              <a:t>identify relationships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600">
                <a:ea typeface="新細明體" panose="02020500000000000000" pitchFamily="18" charset="-120"/>
              </a:rPr>
              <a:t>include attributes and key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TW" sz="1600">
                <a:ea typeface="新細明體" panose="02020500000000000000" pitchFamily="18" charset="-120"/>
              </a:rPr>
              <a:t>impose constraints</a:t>
            </a:r>
            <a:endParaRPr lang="zh-TW" altLang="en-US" sz="16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765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9B14CB-0DB0-4749-840F-BAC66FAD8E95}" type="slidenum">
              <a:rPr lang="en-US" altLang="zh-TW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TW" sz="1200"/>
          </a:p>
        </p:txBody>
      </p:sp>
      <p:pic>
        <p:nvPicPr>
          <p:cNvPr id="61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0714" y="1135856"/>
            <a:ext cx="1412254" cy="1781175"/>
          </a:xfrm>
        </p:spPr>
      </p:pic>
      <p:sp>
        <p:nvSpPr>
          <p:cNvPr id="6148" name="Rectangle 3"/>
          <p:cNvSpPr>
            <a:spLocks noGrp="1" noChangeArrowheads="1"/>
          </p:cNvSpPr>
          <p:nvPr>
            <p:ph type="title"/>
          </p:nvPr>
        </p:nvSpPr>
        <p:spPr>
          <a:xfrm>
            <a:off x="131763" y="165100"/>
            <a:ext cx="5683821" cy="1141413"/>
          </a:xfrm>
        </p:spPr>
        <p:txBody>
          <a:bodyPr/>
          <a:lstStyle/>
          <a:p>
            <a:pPr algn="l" eaLnBrk="1" hangingPunct="1"/>
            <a:r>
              <a:rPr lang="en-US" altLang="zh-TW" sz="2000" dirty="0" smtClean="0">
                <a:ea typeface="新細明體" panose="02020500000000000000" pitchFamily="18" charset="-120"/>
              </a:rPr>
              <a:t>Summary of the notation for ER diagrams.</a:t>
            </a:r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4702645" y="1042661"/>
            <a:ext cx="38131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dirty="0">
                <a:solidFill>
                  <a:schemeClr val="hlink"/>
                </a:solidFill>
                <a:ea typeface="新細明體" panose="02020500000000000000" pitchFamily="18" charset="-120"/>
              </a:rPr>
              <a:t>Problem with ER model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TW" sz="1600" dirty="0">
                <a:solidFill>
                  <a:schemeClr val="hlink"/>
                </a:solidFill>
                <a:ea typeface="新細明體" panose="02020500000000000000" pitchFamily="18" charset="-120"/>
              </a:rPr>
              <a:t>Did not support the specialization/generalization (subclass/class) abstractions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dirty="0">
                <a:solidFill>
                  <a:schemeClr val="hlink"/>
                </a:solidFill>
                <a:ea typeface="新細明體" panose="02020500000000000000" pitchFamily="18" charset="-120"/>
              </a:rPr>
              <a:t>	E.g., an engineer, a secretary or a technician is an employee.</a:t>
            </a:r>
            <a:endParaRPr lang="zh-TW" altLang="en-US" sz="1600" dirty="0">
              <a:solidFill>
                <a:schemeClr val="hlink"/>
              </a:solidFill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6" y="3018087"/>
            <a:ext cx="8201964" cy="36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67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730DE1-B8B6-4B67-9CD4-509779A95EBD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6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panose="02020500000000000000" pitchFamily="18" charset="-120"/>
              </a:rPr>
              <a:t>Outline: Enhanced ER and UML Modeling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3" y="1447800"/>
            <a:ext cx="8675687" cy="4725988"/>
          </a:xfrm>
        </p:spPr>
        <p:txBody>
          <a:bodyPr/>
          <a:lstStyle/>
          <a:p>
            <a:pPr>
              <a:lnSpc>
                <a:spcPct val="102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Subclasses, superclasses, and inheritance</a:t>
            </a:r>
          </a:p>
          <a:p>
            <a:pPr>
              <a:lnSpc>
                <a:spcPct val="102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Specialization and generalization</a:t>
            </a:r>
          </a:p>
          <a:p>
            <a:pPr>
              <a:lnSpc>
                <a:spcPct val="102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Constraints and characteristics of specialization and generalization</a:t>
            </a:r>
          </a:p>
          <a:p>
            <a:pPr>
              <a:lnSpc>
                <a:spcPct val="102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Modeling of UNION types using categories</a:t>
            </a:r>
          </a:p>
          <a:p>
            <a:pPr>
              <a:lnSpc>
                <a:spcPct val="102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An example UNIVERSITY EER schema</a:t>
            </a:r>
          </a:p>
          <a:p>
            <a:pPr>
              <a:lnSpc>
                <a:spcPct val="102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Formal definitions for the EER model</a:t>
            </a:r>
          </a:p>
          <a:p>
            <a:pPr>
              <a:lnSpc>
                <a:spcPct val="102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UML modeling</a:t>
            </a:r>
          </a:p>
        </p:txBody>
      </p:sp>
    </p:spTree>
    <p:extLst>
      <p:ext uri="{BB962C8B-B14F-4D97-AF65-F5344CB8AC3E}">
        <p14:creationId xmlns:p14="http://schemas.microsoft.com/office/powerpoint/2010/main" val="1984304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222CCC-A9E0-4F58-A240-4FC5FACB56C9}" type="slidenum">
              <a:rPr lang="en-US" altLang="zh-TW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TW" sz="12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2800" dirty="0" smtClean="0">
                <a:ea typeface="新細明體" charset="-120"/>
              </a:rPr>
              <a:t>Enhanced-ER (EER) Model Concepts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3375" y="1414463"/>
            <a:ext cx="8610600" cy="43767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 smtClean="0">
                <a:ea typeface="新細明體" charset="-120"/>
              </a:rPr>
              <a:t>Includes all modeling concepts of basic ER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 smtClean="0">
                <a:ea typeface="新細明體" charset="-120"/>
              </a:rPr>
              <a:t>Additional concepts: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1800" dirty="0" smtClean="0">
                <a:solidFill>
                  <a:srgbClr val="FF0000"/>
                </a:solidFill>
                <a:ea typeface="新細明體" charset="-120"/>
              </a:rPr>
              <a:t>subclasses/</a:t>
            </a:r>
            <a:r>
              <a:rPr lang="en-US" altLang="zh-TW" sz="1800" dirty="0" err="1" smtClean="0">
                <a:solidFill>
                  <a:srgbClr val="FF0000"/>
                </a:solidFill>
                <a:ea typeface="新細明體" charset="-120"/>
              </a:rPr>
              <a:t>superclasses</a:t>
            </a:r>
            <a:r>
              <a:rPr lang="en-US" altLang="zh-TW" sz="1800" dirty="0" smtClean="0">
                <a:solidFill>
                  <a:srgbClr val="FF0000"/>
                </a:solidFill>
                <a:ea typeface="新細明體" charset="-120"/>
              </a:rPr>
              <a:t>,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1800" dirty="0" smtClean="0">
                <a:solidFill>
                  <a:srgbClr val="FF0000"/>
                </a:solidFill>
                <a:ea typeface="新細明體" charset="-120"/>
              </a:rPr>
              <a:t>specialization/generalization,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1800" dirty="0" smtClean="0">
                <a:solidFill>
                  <a:srgbClr val="FF0000"/>
                </a:solidFill>
                <a:ea typeface="新細明體" charset="-120"/>
              </a:rPr>
              <a:t>categories,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1800" dirty="0" smtClean="0">
                <a:solidFill>
                  <a:srgbClr val="FF0000"/>
                </a:solidFill>
                <a:ea typeface="新細明體" charset="-120"/>
              </a:rPr>
              <a:t>attribute inheritance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 smtClean="0">
                <a:ea typeface="新細明體" charset="-120"/>
              </a:rPr>
              <a:t>Called the enhanced-ER or Extended ER (E2R or EER) model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 smtClean="0">
                <a:ea typeface="新細明體" charset="-120"/>
              </a:rPr>
              <a:t>Used to model applications more completely and accurately if needed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000" dirty="0" smtClean="0">
                <a:ea typeface="新細明體" charset="-120"/>
              </a:rPr>
              <a:t>Includes some object-oriented concepts, such as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inheritance </a:t>
            </a:r>
          </a:p>
        </p:txBody>
      </p:sp>
    </p:spTree>
    <p:extLst>
      <p:ext uri="{BB962C8B-B14F-4D97-AF65-F5344CB8AC3E}">
        <p14:creationId xmlns:p14="http://schemas.microsoft.com/office/powerpoint/2010/main" val="724848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D762DF-834B-4E7A-B9FF-D751C4FE2AB5}" type="slidenum">
              <a:rPr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TW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3500"/>
            <a:ext cx="8458200" cy="784225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anose="02020500000000000000" pitchFamily="18" charset="-120"/>
              </a:rPr>
              <a:t>Subclasses and Superclasses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927100"/>
            <a:ext cx="8610600" cy="4937125"/>
          </a:xfrm>
        </p:spPr>
        <p:txBody>
          <a:bodyPr/>
          <a:lstStyle/>
          <a:p>
            <a:pPr>
              <a:lnSpc>
                <a:spcPct val="92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20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An entity type may have additional meaningful subgroupings of its entities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SzPct val="100000"/>
              <a:buFont typeface="Times New Roman" charset="0"/>
              <a:buChar char="–"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EMPLOYEE may be further grouped into </a:t>
            </a:r>
          </a:p>
          <a:p>
            <a:pPr marL="1143000" indent="-228600">
              <a:lnSpc>
                <a:spcPct val="92000"/>
              </a:lnSpc>
              <a:spcBef>
                <a:spcPts val="400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SECRETARY, ENGINEER, TECHNICIAN</a:t>
            </a:r>
            <a:endParaRPr lang="ko-KR" altLang="en-US" sz="1600" dirty="0" smtClean="0">
              <a:solidFill>
                <a:srgbClr val="FF0000"/>
              </a:solidFill>
              <a:ea typeface="굴림" charset="-127"/>
              <a:cs typeface="Times New Roman" charset="0"/>
            </a:endParaRPr>
          </a:p>
          <a:p>
            <a:pPr marL="1143000" indent="-228600">
              <a:lnSpc>
                <a:spcPct val="92000"/>
              </a:lnSpc>
              <a:spcBef>
                <a:spcPts val="400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MANAGER</a:t>
            </a:r>
            <a:endParaRPr lang="ko-KR" altLang="en-US" sz="1600" dirty="0" smtClean="0">
              <a:solidFill>
                <a:srgbClr val="FF0000"/>
              </a:solidFill>
              <a:ea typeface="굴림" charset="-127"/>
              <a:cs typeface="Times New Roman" charset="0"/>
            </a:endParaRPr>
          </a:p>
          <a:p>
            <a:pPr marL="1143000" indent="-228600">
              <a:lnSpc>
                <a:spcPct val="92000"/>
              </a:lnSpc>
              <a:spcBef>
                <a:spcPts val="400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SALARIED_EMPLOYEE, HOURLY_EMPLOYEE</a:t>
            </a: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 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SzPct val="100000"/>
              <a:buFont typeface="Times New Roman" charset="0"/>
              <a:buChar char="–"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Each is called a </a:t>
            </a:r>
            <a:r>
              <a:rPr lang="ko-KR" altLang="en-US" sz="1800" dirty="0" smtClean="0">
                <a:solidFill>
                  <a:srgbClr val="FF0033"/>
                </a:solidFill>
                <a:ea typeface="굴림" charset="-127"/>
                <a:cs typeface="Times New Roman" charset="0"/>
              </a:rPr>
              <a:t>subclass</a:t>
            </a: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 of EMPLOYEE 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SzPct val="100000"/>
              <a:buFont typeface="Times New Roman" charset="0"/>
              <a:buChar char="–"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EMPLOYEE is the </a:t>
            </a:r>
            <a:r>
              <a:rPr lang="ko-KR" altLang="en-US" sz="1800" dirty="0" smtClean="0">
                <a:solidFill>
                  <a:srgbClr val="FF0033"/>
                </a:solidFill>
                <a:ea typeface="굴림" charset="-127"/>
                <a:cs typeface="Times New Roman" charset="0"/>
              </a:rPr>
              <a:t>superclass</a:t>
            </a: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 for each of these subclasses </a:t>
            </a:r>
          </a:p>
          <a:p>
            <a:pPr>
              <a:lnSpc>
                <a:spcPct val="92000"/>
              </a:lnSpc>
              <a:spcBef>
                <a:spcPts val="500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20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Superclass/subclass relationships.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EMPLOYEE/SECRETARY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EMPLOYEE/TECHNICIAN</a:t>
            </a:r>
          </a:p>
          <a:p>
            <a:pPr>
              <a:lnSpc>
                <a:spcPct val="92000"/>
              </a:lnSpc>
              <a:spcBef>
                <a:spcPts val="500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20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Also called IS-A relationships 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SECRETARY </a:t>
            </a:r>
            <a:r>
              <a:rPr lang="ko-KR" altLang="en-US" sz="1800" dirty="0" smtClean="0">
                <a:solidFill>
                  <a:srgbClr val="FF0033"/>
                </a:solidFill>
                <a:ea typeface="굴림" charset="-127"/>
                <a:cs typeface="Times New Roman" charset="0"/>
              </a:rPr>
              <a:t>IS-A</a:t>
            </a: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 EMPLOYEE</a:t>
            </a:r>
          </a:p>
          <a:p>
            <a:pPr marL="742950" indent="-285750">
              <a:lnSpc>
                <a:spcPct val="92000"/>
              </a:lnSpc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TECHNICIAN </a:t>
            </a:r>
            <a:r>
              <a:rPr lang="ko-KR" altLang="en-US" sz="1800" dirty="0" smtClean="0">
                <a:solidFill>
                  <a:srgbClr val="FF0033"/>
                </a:solidFill>
                <a:ea typeface="굴림" charset="-127"/>
                <a:cs typeface="Times New Roman" charset="0"/>
              </a:rPr>
              <a:t>IS-A</a:t>
            </a:r>
            <a:r>
              <a:rPr lang="ko-KR" altLang="en-US" sz="1800" dirty="0" smtClean="0">
                <a:solidFill>
                  <a:srgbClr val="000000"/>
                </a:solidFill>
                <a:ea typeface="굴림" charset="-127"/>
                <a:cs typeface="Times New Roman" charset="0"/>
              </a:rPr>
              <a:t> EMPLOYEE</a:t>
            </a:r>
          </a:p>
        </p:txBody>
      </p:sp>
      <p:sp>
        <p:nvSpPr>
          <p:cNvPr id="9221" name="矩形 5"/>
          <p:cNvSpPr>
            <a:spLocks noChangeArrowheads="1"/>
          </p:cNvSpPr>
          <p:nvPr/>
        </p:nvSpPr>
        <p:spPr bwMode="auto">
          <a:xfrm>
            <a:off x="5105400" y="3930650"/>
            <a:ext cx="1133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rgbClr val="FF0033"/>
                </a:solidFill>
                <a:ea typeface="新細明體" panose="02020500000000000000" pitchFamily="18" charset="-120"/>
              </a:rPr>
              <a:t>superclass</a:t>
            </a:r>
            <a:endParaRPr lang="zh-TW" altLang="en-US" sz="20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9222" name="矩形 6"/>
          <p:cNvSpPr>
            <a:spLocks noChangeArrowheads="1"/>
          </p:cNvSpPr>
          <p:nvPr/>
        </p:nvSpPr>
        <p:spPr bwMode="auto">
          <a:xfrm>
            <a:off x="3516313" y="6286500"/>
            <a:ext cx="13287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rgbClr val="FF0033"/>
                </a:solidFill>
                <a:ea typeface="新細明體" panose="02020500000000000000" pitchFamily="18" charset="-120"/>
              </a:rPr>
              <a:t>subclasses</a:t>
            </a:r>
            <a:endParaRPr lang="zh-TW" altLang="en-US" sz="20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9223" name="群組 8"/>
          <p:cNvGrpSpPr>
            <a:grpSpLocks/>
          </p:cNvGrpSpPr>
          <p:nvPr/>
        </p:nvGrpSpPr>
        <p:grpSpPr bwMode="auto">
          <a:xfrm>
            <a:off x="4740275" y="4284663"/>
            <a:ext cx="4191000" cy="2138362"/>
            <a:chOff x="4740275" y="4284663"/>
            <a:chExt cx="4191000" cy="2138362"/>
          </a:xfrm>
        </p:grpSpPr>
        <p:pic>
          <p:nvPicPr>
            <p:cNvPr id="922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275" y="4284663"/>
              <a:ext cx="4191000" cy="2138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5" name="文字方塊 7"/>
            <p:cNvSpPr txBox="1">
              <a:spLocks noChangeArrowheads="1"/>
            </p:cNvSpPr>
            <p:nvPr/>
          </p:nvSpPr>
          <p:spPr bwMode="auto">
            <a:xfrm>
              <a:off x="6740525" y="4873625"/>
              <a:ext cx="3111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  <a:endParaRPr lang="zh-TW" altLang="en-US" sz="1400"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597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3" y="119063"/>
            <a:ext cx="7865935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7ACD11-B75B-403F-8D68-AB62D18CD97C}" type="slidenum">
              <a:rPr lang="en-US" altLang="zh-TW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zh-TW" sz="12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330200"/>
            <a:ext cx="2935288" cy="1385888"/>
          </a:xfrm>
        </p:spPr>
        <p:txBody>
          <a:bodyPr/>
          <a:lstStyle/>
          <a:p>
            <a:pPr algn="l" eaLnBrk="1" hangingPunct="1"/>
            <a:r>
              <a:rPr lang="en-US" altLang="zh-TW" sz="1400" smtClean="0">
                <a:ea typeface="新細明體" panose="02020500000000000000" pitchFamily="18" charset="-120"/>
              </a:rPr>
              <a:t>EER diagram notation to represent subclasses and specialization.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293688" y="5734050"/>
            <a:ext cx="86106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An entity that is member of a subclass </a:t>
            </a:r>
            <a:r>
              <a:rPr lang="en-US" altLang="zh-TW" sz="1800" i="1" u="sng">
                <a:solidFill>
                  <a:schemeClr val="hlink"/>
                </a:solidFill>
                <a:ea typeface="新細明體" panose="02020500000000000000" pitchFamily="18" charset="-120"/>
              </a:rPr>
              <a:t>inherits</a:t>
            </a:r>
            <a:r>
              <a:rPr lang="en-US" altLang="zh-TW" sz="1800" u="sng">
                <a:ea typeface="新細明體" panose="02020500000000000000" pitchFamily="18" charset="-120"/>
              </a:rPr>
              <a:t> all </a:t>
            </a:r>
            <a:r>
              <a:rPr lang="en-US" altLang="zh-TW" sz="1800" u="sng">
                <a:solidFill>
                  <a:srgbClr val="FF0000"/>
                </a:solidFill>
                <a:ea typeface="新細明體" panose="02020500000000000000" pitchFamily="18" charset="-120"/>
              </a:rPr>
              <a:t>attributes</a:t>
            </a:r>
            <a:r>
              <a:rPr lang="en-US" altLang="zh-TW" sz="1800">
                <a:ea typeface="新細明體" panose="02020500000000000000" pitchFamily="18" charset="-120"/>
              </a:rPr>
              <a:t> of the entity as a member of the superclass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It also </a:t>
            </a:r>
            <a:r>
              <a:rPr lang="en-US" altLang="zh-TW" sz="1800" i="1" u="sng">
                <a:solidFill>
                  <a:srgbClr val="FF0000"/>
                </a:solidFill>
                <a:ea typeface="新細明體" panose="02020500000000000000" pitchFamily="18" charset="-120"/>
              </a:rPr>
              <a:t>inherits</a:t>
            </a:r>
            <a:r>
              <a:rPr lang="en-US" altLang="zh-TW" sz="1800" u="sng">
                <a:ea typeface="新細明體" panose="02020500000000000000" pitchFamily="18" charset="-120"/>
              </a:rPr>
              <a:t> all </a:t>
            </a:r>
            <a:r>
              <a:rPr lang="en-US" altLang="zh-TW" sz="1800" u="sng">
                <a:solidFill>
                  <a:srgbClr val="FF0000"/>
                </a:solidFill>
                <a:ea typeface="新細明體" panose="02020500000000000000" pitchFamily="18" charset="-120"/>
              </a:rPr>
              <a:t>relationships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endParaRPr lang="zh-TW" altLang="en-US" sz="180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46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69338" y="6367463"/>
            <a:ext cx="341312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5786438" y="119063"/>
            <a:ext cx="3363912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TW" sz="1400">
                <a:ea typeface="新細明體" panose="02020500000000000000" pitchFamily="18" charset="-120"/>
              </a:rPr>
              <a:t>A member of the superclass </a:t>
            </a:r>
            <a:r>
              <a:rPr lang="en-US" altLang="zh-TW" sz="1400">
                <a:solidFill>
                  <a:schemeClr val="hlink"/>
                </a:solidFill>
                <a:ea typeface="新細明體" panose="02020500000000000000" pitchFamily="18" charset="-120"/>
              </a:rPr>
              <a:t>can be optionally included as a member of any number of its subclasses.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>
                <a:ea typeface="新細明體" panose="02020500000000000000" pitchFamily="18" charset="-120"/>
              </a:rPr>
              <a:t>	E.g., A salaried employee who is also an engineer belongs to the two subclasses ENGINEER and SALARIED_EMPLOYEE</a:t>
            </a:r>
            <a:r>
              <a:rPr lang="en-US" altLang="zh-TW" sz="140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579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78D8C0-2C50-41EE-A192-8197FF4026BB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zh-TW" sz="16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9688"/>
            <a:ext cx="8458200" cy="769937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anose="02020500000000000000" pitchFamily="18" charset="-120"/>
              </a:rPr>
              <a:t>Example of a Specialization</a:t>
            </a:r>
          </a:p>
        </p:txBody>
      </p:sp>
      <p:pic>
        <p:nvPicPr>
          <p:cNvPr id="11268" name="Picture 3" descr="spec_gen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4788" y="2160588"/>
            <a:ext cx="5129212" cy="4313237"/>
          </a:xfrm>
          <a:noFill/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952500"/>
            <a:ext cx="3509963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向右箭號 6"/>
          <p:cNvSpPr>
            <a:spLocks noChangeArrowheads="1"/>
          </p:cNvSpPr>
          <p:nvPr/>
        </p:nvSpPr>
        <p:spPr bwMode="auto">
          <a:xfrm rot="1876956">
            <a:off x="2606675" y="2973388"/>
            <a:ext cx="2300288" cy="393700"/>
          </a:xfrm>
          <a:prstGeom prst="rightArrow">
            <a:avLst>
              <a:gd name="adj1" fmla="val 50000"/>
              <a:gd name="adj2" fmla="val 50096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1271" name="Text Box 4"/>
          <p:cNvSpPr txBox="1">
            <a:spLocks noChangeArrowheads="1"/>
          </p:cNvSpPr>
          <p:nvPr/>
        </p:nvSpPr>
        <p:spPr bwMode="auto">
          <a:xfrm>
            <a:off x="585788" y="3144838"/>
            <a:ext cx="36052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 b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Specialization</a:t>
            </a:r>
            <a:r>
              <a:rPr lang="en-US" altLang="zh-TW"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</a:t>
            </a:r>
            <a:r>
              <a:rPr lang="en-US" altLang="zh-TW" sz="2000" b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process</a:t>
            </a:r>
            <a:r>
              <a:rPr lang="en-US" altLang="zh-TW"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of defining a set of subclasses of a superclass</a:t>
            </a:r>
            <a:endParaRPr lang="zh-TW" altLang="en-US" sz="200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5589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0CBEC-5432-4A37-AF2D-8B2F1F0B0D2C}" type="slidenum">
              <a:rPr lang="en-US" altLang="zh-TW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zh-TW" sz="12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647700"/>
          </a:xfrm>
        </p:spPr>
        <p:txBody>
          <a:bodyPr/>
          <a:lstStyle/>
          <a:p>
            <a:pPr eaLnBrk="1" hangingPunct="1"/>
            <a:r>
              <a:rPr lang="en-US" altLang="zh-TW" sz="3200" smtClean="0">
                <a:ea typeface="新細明體" panose="02020500000000000000" pitchFamily="18" charset="-120"/>
              </a:rPr>
              <a:t>Specialization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858838"/>
            <a:ext cx="8610600" cy="4248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The set of subclasses is based upon </a:t>
            </a:r>
            <a:r>
              <a:rPr lang="en-US" altLang="zh-TW" sz="2000" smtClean="0">
                <a:solidFill>
                  <a:schemeClr val="hlink"/>
                </a:solidFill>
                <a:ea typeface="新細明體" panose="02020500000000000000" pitchFamily="18" charset="-120"/>
              </a:rPr>
              <a:t>some distinguishing characteristics</a:t>
            </a:r>
            <a:r>
              <a:rPr lang="en-US" altLang="zh-TW" sz="2000" smtClean="0">
                <a:ea typeface="新細明體" panose="02020500000000000000" pitchFamily="18" charset="-120"/>
              </a:rPr>
              <a:t> of the entities in the superclass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May have several specializations of the same superclass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smtClean="0">
                <a:ea typeface="新細明體" panose="02020500000000000000" pitchFamily="18" charset="-120"/>
              </a:rPr>
              <a:t>{SECRETARY, ENGINEER, TECHNICIAN} is a specialization of EMPLOYEE based upon </a:t>
            </a:r>
            <a:r>
              <a:rPr lang="en-US" altLang="zh-TW" sz="1600" i="1" smtClean="0">
                <a:solidFill>
                  <a:schemeClr val="hlink"/>
                </a:solidFill>
                <a:ea typeface="新細明體" panose="02020500000000000000" pitchFamily="18" charset="-120"/>
              </a:rPr>
              <a:t>job type</a:t>
            </a:r>
            <a:r>
              <a:rPr lang="en-US" altLang="zh-TW" sz="1600" smtClean="0">
                <a:ea typeface="新細明體" panose="02020500000000000000" pitchFamily="18" charset="-120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smtClean="0">
                <a:ea typeface="新細明體" panose="02020500000000000000" pitchFamily="18" charset="-120"/>
              </a:rPr>
              <a:t>Another specialization of EMPLOYEE based in </a:t>
            </a:r>
            <a:r>
              <a:rPr lang="en-US" altLang="zh-TW" sz="1600" i="1" smtClean="0">
                <a:solidFill>
                  <a:schemeClr val="hlink"/>
                </a:solidFill>
                <a:ea typeface="新細明體" panose="02020500000000000000" pitchFamily="18" charset="-120"/>
              </a:rPr>
              <a:t>method of pay</a:t>
            </a:r>
            <a:r>
              <a:rPr lang="en-US" altLang="zh-TW" sz="1600" smtClean="0">
                <a:ea typeface="新細明體" panose="02020500000000000000" pitchFamily="18" charset="-120"/>
              </a:rPr>
              <a:t> is {SALARIED_EMPLOYEE, HOURLY_EMPLOYEE}.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Attributes of a subclass are called </a:t>
            </a:r>
            <a:r>
              <a:rPr lang="en-US" altLang="zh-TW" sz="2000" u="sng" smtClean="0">
                <a:ea typeface="新細明體" panose="02020500000000000000" pitchFamily="18" charset="-120"/>
              </a:rPr>
              <a:t>specific attributes</a:t>
            </a:r>
            <a:r>
              <a:rPr lang="en-US" altLang="zh-TW" sz="2000" smtClean="0">
                <a:ea typeface="新細明體" panose="02020500000000000000" pitchFamily="18" charset="-12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smtClean="0">
                <a:ea typeface="新細明體" panose="02020500000000000000" pitchFamily="18" charset="-120"/>
              </a:rPr>
              <a:t>TypingSpeed of SECRETARY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 smtClean="0">
                <a:ea typeface="新細明體" panose="02020500000000000000" pitchFamily="18" charset="-120"/>
              </a:rPr>
              <a:t>The subclass can participate in specific relationship types.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smtClean="0">
                <a:ea typeface="新細明體" panose="02020500000000000000" pitchFamily="18" charset="-120"/>
              </a:rPr>
              <a:t>BELONGS_TO of HOURLY_EMPLOYEE</a:t>
            </a:r>
          </a:p>
        </p:txBody>
      </p:sp>
      <p:grpSp>
        <p:nvGrpSpPr>
          <p:cNvPr id="12293" name="群組 6"/>
          <p:cNvGrpSpPr>
            <a:grpSpLocks/>
          </p:cNvGrpSpPr>
          <p:nvPr/>
        </p:nvGrpSpPr>
        <p:grpSpPr bwMode="auto">
          <a:xfrm>
            <a:off x="4873625" y="4429125"/>
            <a:ext cx="4191000" cy="2138363"/>
            <a:chOff x="4873625" y="4429125"/>
            <a:chExt cx="4191000" cy="2138363"/>
          </a:xfrm>
        </p:grpSpPr>
        <p:pic>
          <p:nvPicPr>
            <p:cNvPr id="1229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625" y="4429125"/>
              <a:ext cx="4191000" cy="2138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5" name="文字方塊 5"/>
            <p:cNvSpPr txBox="1">
              <a:spLocks noChangeArrowheads="1"/>
            </p:cNvSpPr>
            <p:nvPr/>
          </p:nvSpPr>
          <p:spPr bwMode="auto">
            <a:xfrm>
              <a:off x="6889686" y="5015620"/>
              <a:ext cx="3440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d</a:t>
              </a:r>
              <a:endParaRPr lang="zh-TW" altLang="en-US" sz="12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1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>
          <a:xfrm>
            <a:off x="465138" y="173038"/>
            <a:ext cx="8331200" cy="798512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新細明體" panose="02020500000000000000" pitchFamily="18" charset="-120"/>
              </a:rPr>
              <a:t>Data Model and Schema</a:t>
            </a:r>
          </a:p>
        </p:txBody>
      </p:sp>
      <p:sp>
        <p:nvSpPr>
          <p:cNvPr id="21507" name="AutoShape 5"/>
          <p:cNvSpPr>
            <a:spLocks noChangeArrowheads="1"/>
          </p:cNvSpPr>
          <p:nvPr/>
        </p:nvSpPr>
        <p:spPr bwMode="auto">
          <a:xfrm>
            <a:off x="465139" y="2384425"/>
            <a:ext cx="2241550" cy="1911350"/>
          </a:xfrm>
          <a:prstGeom prst="star16">
            <a:avLst>
              <a:gd name="adj" fmla="val 37500"/>
            </a:avLst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670041" y="3005659"/>
            <a:ext cx="183601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0"/>
              </a:spcBef>
              <a:buClrTx/>
              <a:buFontTx/>
              <a:buNone/>
            </a:pPr>
            <a:r>
              <a:rPr lang="en-US" altLang="zh-TW" sz="1800" dirty="0" smtClean="0">
                <a:ea typeface="新細明體" panose="02020500000000000000" pitchFamily="18" charset="-120"/>
              </a:rPr>
              <a:t>Mini-world</a:t>
            </a:r>
          </a:p>
          <a:p>
            <a:pPr algn="ctr" eaLnBrk="1" hangingPunct="1">
              <a:spcBef>
                <a:spcPts val="0"/>
              </a:spcBef>
              <a:buClrTx/>
              <a:buFontTx/>
              <a:buNone/>
            </a:pPr>
            <a:r>
              <a:rPr lang="en-US" altLang="zh-TW" sz="1200" dirty="0" smtClean="0">
                <a:ea typeface="新細明體" panose="02020500000000000000" pitchFamily="18" charset="-120"/>
              </a:rPr>
              <a:t>(Data requirements)</a:t>
            </a:r>
            <a:endParaRPr lang="en-US" altLang="zh-TW" sz="1200" dirty="0">
              <a:ea typeface="新細明體" panose="02020500000000000000" pitchFamily="18" charset="-120"/>
            </a:endParaRPr>
          </a:p>
        </p:txBody>
      </p:sp>
      <p:grpSp>
        <p:nvGrpSpPr>
          <p:cNvPr id="21509" name="Group 10"/>
          <p:cNvGrpSpPr>
            <a:grpSpLocks/>
          </p:cNvGrpSpPr>
          <p:nvPr/>
        </p:nvGrpSpPr>
        <p:grpSpPr bwMode="auto">
          <a:xfrm>
            <a:off x="2747797" y="2873375"/>
            <a:ext cx="2319503" cy="1004888"/>
            <a:chOff x="1829" y="2170"/>
            <a:chExt cx="1307" cy="633"/>
          </a:xfrm>
        </p:grpSpPr>
        <p:sp>
          <p:nvSpPr>
            <p:cNvPr id="21521" name="AutoShape 7"/>
            <p:cNvSpPr>
              <a:spLocks noChangeArrowheads="1"/>
            </p:cNvSpPr>
            <p:nvPr/>
          </p:nvSpPr>
          <p:spPr bwMode="auto">
            <a:xfrm>
              <a:off x="1829" y="2170"/>
              <a:ext cx="1307" cy="633"/>
            </a:xfrm>
            <a:prstGeom prst="rightArrow">
              <a:avLst>
                <a:gd name="adj1" fmla="val 50000"/>
                <a:gd name="adj2" fmla="val 53594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TW" altLang="en-US" sz="180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1522" name="Text Box 8"/>
            <p:cNvSpPr txBox="1">
              <a:spLocks noChangeArrowheads="1"/>
            </p:cNvSpPr>
            <p:nvPr/>
          </p:nvSpPr>
          <p:spPr bwMode="auto">
            <a:xfrm>
              <a:off x="1829" y="2327"/>
              <a:ext cx="12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TW" sz="1800" dirty="0">
                  <a:ea typeface="新細明體" panose="02020500000000000000" pitchFamily="18" charset="-120"/>
                </a:rPr>
                <a:t>Data modeling</a:t>
              </a:r>
            </a:p>
          </p:txBody>
        </p:sp>
      </p:grpSp>
      <p:pic>
        <p:nvPicPr>
          <p:cNvPr id="215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3943350"/>
            <a:ext cx="29019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090613"/>
            <a:ext cx="2778125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 Box 13"/>
          <p:cNvSpPr txBox="1">
            <a:spLocks noChangeArrowheads="1"/>
          </p:cNvSpPr>
          <p:nvPr/>
        </p:nvSpPr>
        <p:spPr bwMode="auto">
          <a:xfrm>
            <a:off x="2557463" y="2205038"/>
            <a:ext cx="2022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(ER model)</a:t>
            </a:r>
          </a:p>
        </p:txBody>
      </p:sp>
      <p:sp>
        <p:nvSpPr>
          <p:cNvPr id="21513" name="Text Box 19"/>
          <p:cNvSpPr txBox="1">
            <a:spLocks noChangeArrowheads="1"/>
          </p:cNvSpPr>
          <p:nvPr/>
        </p:nvSpPr>
        <p:spPr bwMode="auto">
          <a:xfrm>
            <a:off x="5803900" y="5962650"/>
            <a:ext cx="20415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DB Schema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(DB structure)</a:t>
            </a:r>
          </a:p>
        </p:txBody>
      </p:sp>
      <p:sp>
        <p:nvSpPr>
          <p:cNvPr id="21514" name="Text Box 20"/>
          <p:cNvSpPr txBox="1">
            <a:spLocks noChangeArrowheads="1"/>
          </p:cNvSpPr>
          <p:nvPr/>
        </p:nvSpPr>
        <p:spPr bwMode="auto">
          <a:xfrm>
            <a:off x="7985125" y="4165600"/>
            <a:ext cx="10382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600">
                <a:ea typeface="新細明體" panose="02020500000000000000" pitchFamily="18" charset="-120"/>
              </a:rPr>
              <a:t>class diagram</a:t>
            </a:r>
          </a:p>
        </p:txBody>
      </p:sp>
      <p:sp>
        <p:nvSpPr>
          <p:cNvPr id="21515" name="Text Box 21"/>
          <p:cNvSpPr txBox="1">
            <a:spLocks noChangeArrowheads="1"/>
          </p:cNvSpPr>
          <p:nvPr/>
        </p:nvSpPr>
        <p:spPr bwMode="auto">
          <a:xfrm>
            <a:off x="7985125" y="1954213"/>
            <a:ext cx="10382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600">
                <a:ea typeface="新細明體" panose="02020500000000000000" pitchFamily="18" charset="-120"/>
              </a:rPr>
              <a:t>ER diagram</a:t>
            </a:r>
          </a:p>
        </p:txBody>
      </p:sp>
      <p:sp>
        <p:nvSpPr>
          <p:cNvPr id="21516" name="Text Box 13"/>
          <p:cNvSpPr txBox="1">
            <a:spLocks noChangeArrowheads="1"/>
          </p:cNvSpPr>
          <p:nvPr/>
        </p:nvSpPr>
        <p:spPr bwMode="auto">
          <a:xfrm>
            <a:off x="2659063" y="4138613"/>
            <a:ext cx="20224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(OO model)</a:t>
            </a:r>
          </a:p>
        </p:txBody>
      </p:sp>
      <p:sp>
        <p:nvSpPr>
          <p:cNvPr id="21517" name="Line 11"/>
          <p:cNvSpPr>
            <a:spLocks noChangeShapeType="1"/>
          </p:cNvSpPr>
          <p:nvPr/>
        </p:nvSpPr>
        <p:spPr bwMode="auto">
          <a:xfrm>
            <a:off x="3643313" y="2665413"/>
            <a:ext cx="0" cy="419100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21518" name="Line 11"/>
          <p:cNvSpPr>
            <a:spLocks noChangeShapeType="1"/>
          </p:cNvSpPr>
          <p:nvPr/>
        </p:nvSpPr>
        <p:spPr bwMode="auto">
          <a:xfrm>
            <a:off x="3619500" y="3746500"/>
            <a:ext cx="0" cy="419100"/>
          </a:xfrm>
          <a:prstGeom prst="line">
            <a:avLst/>
          </a:prstGeom>
          <a:noFill/>
          <a:ln w="28575">
            <a:solidFill>
              <a:schemeClr val="bg2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cxnSp>
        <p:nvCxnSpPr>
          <p:cNvPr id="21519" name="直線單箭頭接點 19"/>
          <p:cNvCxnSpPr>
            <a:cxnSpLocks noChangeShapeType="1"/>
            <a:stCxn id="21518" idx="0"/>
            <a:endCxn id="21518" idx="0"/>
          </p:cNvCxnSpPr>
          <p:nvPr/>
        </p:nvCxnSpPr>
        <p:spPr bwMode="auto">
          <a:xfrm rot="5400000">
            <a:off x="3619500" y="3746500"/>
            <a:ext cx="1588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0" name="投影片編號版面配置區 1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71BE290-2357-4395-97BF-055AE4B80BB2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TW" sz="12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6DE7C0-0000-4E86-B168-3EBAA9EE8006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zh-TW" sz="1600"/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063" y="228600"/>
            <a:ext cx="4343400" cy="5791200"/>
          </a:xfrm>
        </p:spPr>
      </p:pic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546100" y="6076950"/>
            <a:ext cx="3630613" cy="552450"/>
          </a:xfrm>
        </p:spPr>
        <p:txBody>
          <a:bodyPr/>
          <a:lstStyle/>
          <a:p>
            <a:pPr algn="l" eaLnBrk="1" hangingPunct="1"/>
            <a:r>
              <a:rPr lang="en-US" altLang="zh-TW" sz="2000" smtClean="0">
                <a:ea typeface="新細明體" panose="02020500000000000000" pitchFamily="18" charset="-120"/>
              </a:rPr>
              <a:t>Instances of a specialization</a:t>
            </a:r>
            <a:r>
              <a:rPr lang="en-US" altLang="zh-TW" sz="2400" smtClean="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3317" name="Picture 4" descr="spec_ge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0" y="384175"/>
            <a:ext cx="3157538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4762500" y="3482975"/>
            <a:ext cx="40830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6213" indent="-176213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000">
                <a:ea typeface="新細明體" panose="02020500000000000000" pitchFamily="18" charset="-120"/>
              </a:rPr>
              <a:t>An entity that is member of a subclass represents the same real-world entity as </a:t>
            </a:r>
            <a:r>
              <a:rPr lang="en-US" altLang="zh-TW" sz="2000">
                <a:solidFill>
                  <a:srgbClr val="FF0000"/>
                </a:solidFill>
                <a:ea typeface="新細明體" panose="02020500000000000000" pitchFamily="18" charset="-120"/>
              </a:rPr>
              <a:t>some member of the superclass. </a:t>
            </a: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304800" y="4775200"/>
            <a:ext cx="31146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00"/>
                </a:solidFill>
                <a:ea typeface="新細明體" panose="02020500000000000000" pitchFamily="18" charset="-120"/>
              </a:rPr>
              <a:t>Not</a:t>
            </a:r>
            <a:r>
              <a:rPr lang="en-US" altLang="zh-TW" sz="2000">
                <a:ea typeface="新細明體" panose="02020500000000000000" pitchFamily="18" charset="-120"/>
              </a:rPr>
              <a:t> </a:t>
            </a:r>
            <a:r>
              <a:rPr lang="en-US" altLang="zh-TW" sz="2000" b="1">
                <a:solidFill>
                  <a:srgbClr val="FF0000"/>
                </a:solidFill>
                <a:ea typeface="新細明體" panose="02020500000000000000" pitchFamily="18" charset="-120"/>
              </a:rPr>
              <a:t>necessary</a:t>
            </a:r>
            <a:r>
              <a:rPr lang="en-US" altLang="zh-TW" sz="2000">
                <a:ea typeface="新細明體" panose="02020500000000000000" pitchFamily="18" charset="-120"/>
              </a:rPr>
              <a:t> that every entity in a superclass be a member of some subclass, e.g., e</a:t>
            </a:r>
            <a:r>
              <a:rPr lang="en-US" altLang="zh-TW" sz="2000" baseline="-25000">
                <a:ea typeface="新細明體" panose="02020500000000000000" pitchFamily="18" charset="-120"/>
              </a:rPr>
              <a:t>6</a:t>
            </a:r>
            <a:r>
              <a:rPr lang="en-US" altLang="zh-TW" sz="2000">
                <a:ea typeface="新細明體" panose="02020500000000000000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5004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2959100"/>
            <a:ext cx="6672262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311150"/>
            <a:ext cx="71818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9D2CA2-5A90-4260-9FC0-72EF8FADA347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TW" sz="1600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959475"/>
            <a:ext cx="8420100" cy="809625"/>
          </a:xfrm>
        </p:spPr>
        <p:txBody>
          <a:bodyPr/>
          <a:lstStyle/>
          <a:p>
            <a:pPr algn="l" eaLnBrk="1" hangingPunct="1"/>
            <a:r>
              <a:rPr lang="en-US" altLang="zh-TW" sz="1800" smtClean="0">
                <a:ea typeface="新細明體" panose="02020500000000000000" pitchFamily="18" charset="-120"/>
              </a:rPr>
              <a:t>Generalization. (a) Two entity types, CAR and TRUCK. (b) Generalizing CAR and TRUCK into the superclass VEHICLE.</a:t>
            </a:r>
          </a:p>
        </p:txBody>
      </p:sp>
      <p:sp>
        <p:nvSpPr>
          <p:cNvPr id="14342" name="向下箭號 4"/>
          <p:cNvSpPr>
            <a:spLocks noChangeArrowheads="1"/>
          </p:cNvSpPr>
          <p:nvPr/>
        </p:nvSpPr>
        <p:spPr bwMode="auto">
          <a:xfrm rot="-2295655">
            <a:off x="4838700" y="2041525"/>
            <a:ext cx="407988" cy="944563"/>
          </a:xfrm>
          <a:prstGeom prst="downArrow">
            <a:avLst>
              <a:gd name="adj1" fmla="val 50000"/>
              <a:gd name="adj2" fmla="val 50098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4343" name="矩形 5"/>
          <p:cNvSpPr>
            <a:spLocks noChangeArrowheads="1"/>
          </p:cNvSpPr>
          <p:nvPr/>
        </p:nvSpPr>
        <p:spPr bwMode="auto">
          <a:xfrm>
            <a:off x="727075" y="2093913"/>
            <a:ext cx="324008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Generalization: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The </a:t>
            </a:r>
            <a:r>
              <a:rPr lang="en-US" altLang="zh-TW" sz="18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process</a:t>
            </a:r>
            <a:r>
              <a:rPr lang="en-US" altLang="zh-TW" sz="1800">
                <a:solidFill>
                  <a:srgbClr val="333399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of generalizing several classes with common features into a superclass</a:t>
            </a: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4344" name="向下箭號 4"/>
          <p:cNvSpPr>
            <a:spLocks noChangeArrowheads="1"/>
          </p:cNvSpPr>
          <p:nvPr/>
        </p:nvSpPr>
        <p:spPr bwMode="auto">
          <a:xfrm rot="2481697">
            <a:off x="5786438" y="2055813"/>
            <a:ext cx="407987" cy="909637"/>
          </a:xfrm>
          <a:prstGeom prst="downArrow">
            <a:avLst>
              <a:gd name="adj1" fmla="val 50000"/>
              <a:gd name="adj2" fmla="val 50093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4345" name="文字方塊 8"/>
          <p:cNvSpPr txBox="1">
            <a:spLocks noChangeArrowheads="1"/>
          </p:cNvSpPr>
          <p:nvPr/>
        </p:nvSpPr>
        <p:spPr bwMode="auto">
          <a:xfrm>
            <a:off x="5378450" y="4535488"/>
            <a:ext cx="36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endParaRPr lang="zh-TW" altLang="en-US" sz="180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005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5E4D8B-B1F3-475C-9B6A-B9FA6EE4A24C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zh-TW" sz="16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>
                <a:ea typeface="新細明體" panose="02020500000000000000" pitchFamily="18" charset="-120"/>
              </a:rPr>
              <a:t>Generalization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3375" y="1195388"/>
            <a:ext cx="8610600" cy="5172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新細明體" panose="02020500000000000000" pitchFamily="18" charset="-120"/>
              </a:rPr>
              <a:t>The reverse of the specialization process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新細明體" panose="02020500000000000000" pitchFamily="18" charset="-120"/>
              </a:rPr>
              <a:t>The process of generalizing </a:t>
            </a:r>
            <a:r>
              <a:rPr lang="en-US" altLang="zh-TW" smtClean="0">
                <a:solidFill>
                  <a:srgbClr val="FF0000"/>
                </a:solidFill>
                <a:ea typeface="新細明體" panose="02020500000000000000" pitchFamily="18" charset="-120"/>
              </a:rPr>
              <a:t>several classes </a:t>
            </a:r>
            <a:r>
              <a:rPr lang="en-US" altLang="zh-TW" smtClean="0">
                <a:ea typeface="新細明體" panose="02020500000000000000" pitchFamily="18" charset="-120"/>
              </a:rPr>
              <a:t>with common features into </a:t>
            </a:r>
            <a:r>
              <a:rPr lang="en-US" altLang="zh-TW" smtClean="0">
                <a:solidFill>
                  <a:srgbClr val="FF0000"/>
                </a:solidFill>
                <a:ea typeface="新細明體" panose="02020500000000000000" pitchFamily="18" charset="-120"/>
              </a:rPr>
              <a:t>a superclass</a:t>
            </a:r>
            <a:r>
              <a:rPr lang="en-US" altLang="zh-TW" smtClean="0">
                <a:ea typeface="新細明體" panose="02020500000000000000" pitchFamily="18" charset="-120"/>
              </a:rPr>
              <a:t>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新細明體" panose="02020500000000000000" pitchFamily="18" charset="-120"/>
              </a:rPr>
              <a:t>Original classes become its subclasses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ea typeface="新細明體" panose="02020500000000000000" pitchFamily="18" charset="-120"/>
              </a:rPr>
              <a:t>CAR, TRUCK generalized into VEHICLE; both CAR, TRUCK become subclasses of the superclass VEHICLE.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ea typeface="新細明體" panose="02020500000000000000" pitchFamily="18" charset="-120"/>
              </a:rPr>
              <a:t>We can view {CAR, TRUCK} as a specialization of VEHICLE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ea typeface="新細明體" panose="02020500000000000000" pitchFamily="18" charset="-120"/>
              </a:rPr>
              <a:t>we can view VEHICLE as a generalization of CAR and TRUCK </a:t>
            </a:r>
          </a:p>
        </p:txBody>
      </p:sp>
    </p:spTree>
    <p:extLst>
      <p:ext uri="{BB962C8B-B14F-4D97-AF65-F5344CB8AC3E}">
        <p14:creationId xmlns:p14="http://schemas.microsoft.com/office/powerpoint/2010/main" val="2671354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9DE013-535E-4AB6-A007-C2088689C9EF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zh-TW" sz="16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5740400"/>
            <a:ext cx="8839200" cy="838200"/>
          </a:xfrm>
        </p:spPr>
        <p:txBody>
          <a:bodyPr/>
          <a:lstStyle/>
          <a:p>
            <a:pPr algn="l" eaLnBrk="1" hangingPunct="1"/>
            <a:r>
              <a:rPr lang="en-US" altLang="zh-TW" sz="1800" smtClean="0">
                <a:ea typeface="新細明體" panose="02020500000000000000" pitchFamily="18" charset="-120"/>
              </a:rPr>
              <a:t>EER diagram notation for </a:t>
            </a:r>
            <a:r>
              <a:rPr lang="en-US" altLang="zh-TW" sz="2400" smtClean="0">
                <a:ea typeface="新細明體" panose="02020500000000000000" pitchFamily="18" charset="-120"/>
              </a:rPr>
              <a:t>an </a:t>
            </a:r>
            <a:r>
              <a:rPr lang="en-US" altLang="zh-TW" sz="2400" u="sng" smtClean="0">
                <a:solidFill>
                  <a:schemeClr val="hlink"/>
                </a:solidFill>
                <a:ea typeface="新細明體" panose="02020500000000000000" pitchFamily="18" charset="-120"/>
              </a:rPr>
              <a:t>attribute-defined specialization</a:t>
            </a:r>
            <a:r>
              <a:rPr lang="en-US" altLang="zh-TW" sz="2400" smtClean="0">
                <a:ea typeface="新細明體" panose="02020500000000000000" pitchFamily="18" charset="-120"/>
              </a:rPr>
              <a:t> </a:t>
            </a:r>
            <a:r>
              <a:rPr lang="en-US" altLang="zh-TW" sz="1800" smtClean="0">
                <a:ea typeface="新細明體" panose="02020500000000000000" pitchFamily="18" charset="-120"/>
              </a:rPr>
              <a:t>on JobType.</a:t>
            </a:r>
          </a:p>
        </p:txBody>
      </p:sp>
      <p:pic>
        <p:nvPicPr>
          <p:cNvPr id="1638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28600"/>
            <a:ext cx="6781800" cy="5475288"/>
          </a:xfrm>
        </p:spPr>
      </p:pic>
      <p:sp>
        <p:nvSpPr>
          <p:cNvPr id="16389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59813" y="6389688"/>
            <a:ext cx="341312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6390" name="向右箭號 5"/>
          <p:cNvSpPr>
            <a:spLocks noChangeArrowheads="1"/>
          </p:cNvSpPr>
          <p:nvPr/>
        </p:nvSpPr>
        <p:spPr bwMode="auto">
          <a:xfrm rot="-6442919">
            <a:off x="7512844" y="1602582"/>
            <a:ext cx="566737" cy="273050"/>
          </a:xfrm>
          <a:prstGeom prst="rightArrow">
            <a:avLst>
              <a:gd name="adj1" fmla="val 50000"/>
              <a:gd name="adj2" fmla="val 5016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6391" name="向右箭號 7"/>
          <p:cNvSpPr>
            <a:spLocks noChangeArrowheads="1"/>
          </p:cNvSpPr>
          <p:nvPr/>
        </p:nvSpPr>
        <p:spPr bwMode="auto">
          <a:xfrm rot="10369127">
            <a:off x="5686425" y="2574925"/>
            <a:ext cx="565150" cy="27305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6392" name="文字方塊 7"/>
          <p:cNvSpPr txBox="1">
            <a:spLocks noChangeArrowheads="1"/>
          </p:cNvSpPr>
          <p:nvPr/>
        </p:nvSpPr>
        <p:spPr bwMode="auto">
          <a:xfrm>
            <a:off x="4454525" y="3332163"/>
            <a:ext cx="361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endParaRPr lang="zh-TW" altLang="en-US" sz="240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7792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7DD577-57F2-4185-9726-3DA4357C80A6}" type="slidenum">
              <a:rPr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zh-TW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706438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ea typeface="新細明體" panose="02020500000000000000" pitchFamily="18" charset="-120"/>
              </a:rPr>
              <a:t>Constraints on Specialization and Generalization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36625"/>
            <a:ext cx="9144000" cy="5576888"/>
          </a:xfrm>
        </p:spPr>
        <p:txBody>
          <a:bodyPr/>
          <a:lstStyle/>
          <a:p>
            <a:pPr eaLnBrk="1" hangingPunct="1"/>
            <a:r>
              <a:rPr lang="en-US" altLang="zh-TW" sz="1600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Predicate-defined: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If we can determine exactly those entities that will become members of each subclass </a:t>
            </a:r>
            <a:r>
              <a:rPr lang="en-US" altLang="zh-TW" sz="1600" b="1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by a condition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, the subclasses are called </a:t>
            </a:r>
            <a:r>
              <a:rPr lang="en-US" altLang="zh-TW" sz="1600" i="1" dirty="0" smtClean="0">
                <a:ea typeface="新細明體" panose="02020500000000000000" pitchFamily="18" charset="-120"/>
              </a:rPr>
              <a:t>predicate-defined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(or condition-defined) subclasses </a:t>
            </a:r>
          </a:p>
          <a:p>
            <a:pPr lvl="1" eaLnBrk="1" hangingPunct="1"/>
            <a:r>
              <a:rPr lang="en-US" altLang="zh-TW" sz="1600" dirty="0" smtClean="0">
                <a:ea typeface="新細明體" panose="02020500000000000000" pitchFamily="18" charset="-120"/>
              </a:rPr>
              <a:t>Condition is a constraint that determines subclass members </a:t>
            </a:r>
          </a:p>
          <a:p>
            <a:pPr lvl="1" eaLnBrk="1" hangingPunct="1"/>
            <a:r>
              <a:rPr lang="en-US" altLang="zh-TW" sz="1600" dirty="0" smtClean="0">
                <a:ea typeface="新細明體" panose="02020500000000000000" pitchFamily="18" charset="-120"/>
              </a:rPr>
              <a:t>Display a predicate-defined subclass by writing the predicate condition next to the line attaching the subclass to its superclass </a:t>
            </a:r>
          </a:p>
          <a:p>
            <a:pPr eaLnBrk="1" hangingPunct="1"/>
            <a:r>
              <a:rPr lang="en-US" altLang="zh-TW" sz="1600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Attribute-defined: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If all subclasses in a specialization have membership condition </a:t>
            </a:r>
            <a:r>
              <a:rPr lang="en-US" altLang="zh-TW" sz="16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on same attribute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of the superclass, specialization is called an </a:t>
            </a:r>
            <a:r>
              <a:rPr lang="en-US" altLang="zh-TW" sz="1600" i="1" dirty="0" smtClean="0">
                <a:ea typeface="新細明體" panose="02020500000000000000" pitchFamily="18" charset="-120"/>
              </a:rPr>
              <a:t>attribute defined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-specialization </a:t>
            </a:r>
          </a:p>
          <a:p>
            <a:pPr lvl="1" eaLnBrk="1" hangingPunct="1"/>
            <a:r>
              <a:rPr lang="en-US" altLang="zh-TW" sz="1600" dirty="0" smtClean="0">
                <a:ea typeface="新細明體" panose="02020500000000000000" pitchFamily="18" charset="-120"/>
              </a:rPr>
              <a:t>Attribute is called </a:t>
            </a:r>
            <a:r>
              <a:rPr lang="en-US" altLang="zh-TW" sz="16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the defining attribute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of the specialization </a:t>
            </a:r>
          </a:p>
          <a:p>
            <a:pPr lvl="1" eaLnBrk="1" hangingPunct="1"/>
            <a:r>
              <a:rPr lang="en-US" altLang="zh-TW" sz="1600" dirty="0" err="1" smtClean="0">
                <a:solidFill>
                  <a:schemeClr val="hlink"/>
                </a:solidFill>
                <a:ea typeface="新細明體" panose="02020500000000000000" pitchFamily="18" charset="-120"/>
              </a:rPr>
              <a:t>JobType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is the defining attribute of the specialization {SECRETARY, TECHNICIAN, ENGINEER} of EMPLOYEE</a:t>
            </a:r>
          </a:p>
          <a:p>
            <a:pPr eaLnBrk="1" hangingPunct="1"/>
            <a:r>
              <a:rPr lang="en-US" altLang="zh-TW" sz="1600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User-defined: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If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no condition 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determines membership, the subclass is called </a:t>
            </a:r>
            <a:r>
              <a:rPr lang="en-US" altLang="zh-TW" sz="1600" i="1" dirty="0" smtClean="0">
                <a:ea typeface="新細明體" panose="02020500000000000000" pitchFamily="18" charset="-120"/>
              </a:rPr>
              <a:t>user-defined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</a:t>
            </a:r>
          </a:p>
          <a:p>
            <a:pPr lvl="1" eaLnBrk="1" hangingPunct="1"/>
            <a:r>
              <a:rPr lang="en-US" altLang="zh-TW" sz="1600" dirty="0" smtClean="0">
                <a:ea typeface="新細明體" panose="02020500000000000000" pitchFamily="18" charset="-120"/>
              </a:rPr>
              <a:t>Membership in a subclass is determined by the </a:t>
            </a:r>
            <a:r>
              <a:rPr lang="en-US" altLang="zh-TW" sz="16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database users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by applying an operation to add an entity to the subclass </a:t>
            </a:r>
          </a:p>
          <a:p>
            <a:pPr lvl="1" eaLnBrk="1" hangingPunct="1"/>
            <a:r>
              <a:rPr lang="en-US" altLang="zh-TW" sz="1600" dirty="0" smtClean="0">
                <a:ea typeface="新細明體" panose="02020500000000000000" pitchFamily="18" charset="-120"/>
              </a:rPr>
              <a:t>Membership in the subclass is specified individually for each entity in the superclass by the user </a:t>
            </a:r>
          </a:p>
        </p:txBody>
      </p:sp>
    </p:spTree>
    <p:extLst>
      <p:ext uri="{BB962C8B-B14F-4D97-AF65-F5344CB8AC3E}">
        <p14:creationId xmlns:p14="http://schemas.microsoft.com/office/powerpoint/2010/main" val="3894294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C9AA52-AC0C-4CFB-8064-EA7E1DAE2978}" type="slidenum">
              <a:rPr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TW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692150"/>
          </a:xfrm>
        </p:spPr>
        <p:txBody>
          <a:bodyPr/>
          <a:lstStyle/>
          <a:p>
            <a:pPr eaLnBrk="1" hangingPunct="1"/>
            <a:r>
              <a:rPr lang="en-US" altLang="zh-TW" sz="2800" smtClean="0">
                <a:ea typeface="新細明體" panose="02020500000000000000" pitchFamily="18" charset="-120"/>
              </a:rPr>
              <a:t>Disjointness and Completeness Constraints</a:t>
            </a:r>
            <a:endParaRPr lang="zh-TW" altLang="en-US" sz="2800" smtClean="0">
              <a:ea typeface="新細明體" panose="02020500000000000000" pitchFamily="18" charset="-12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2" y="909638"/>
            <a:ext cx="8656637" cy="23399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Four types of specialization/generalization: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Disjoint, total (d, ||)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Disjoint, partial (d, |)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Overlapping, total (o, ||)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Overlapping, partial (o, |)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Note: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1800" dirty="0" smtClean="0">
                <a:ea typeface="新細明體" panose="02020500000000000000" pitchFamily="18" charset="-120"/>
              </a:rPr>
              <a:t>	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Generalization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usually is 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total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because the superclass is derived from the subclasses.</a:t>
            </a:r>
          </a:p>
        </p:txBody>
      </p:sp>
      <p:grpSp>
        <p:nvGrpSpPr>
          <p:cNvPr id="18437" name="Group 12"/>
          <p:cNvGrpSpPr>
            <a:grpSpLocks/>
          </p:cNvGrpSpPr>
          <p:nvPr/>
        </p:nvGrpSpPr>
        <p:grpSpPr bwMode="auto">
          <a:xfrm>
            <a:off x="300038" y="3605213"/>
            <a:ext cx="3802062" cy="2524125"/>
            <a:chOff x="189" y="2479"/>
            <a:chExt cx="2395" cy="1590"/>
          </a:xfrm>
        </p:grpSpPr>
        <p:grpSp>
          <p:nvGrpSpPr>
            <p:cNvPr id="18443" name="Group 7"/>
            <p:cNvGrpSpPr>
              <a:grpSpLocks/>
            </p:cNvGrpSpPr>
            <p:nvPr/>
          </p:nvGrpSpPr>
          <p:grpSpPr bwMode="auto">
            <a:xfrm>
              <a:off x="189" y="2479"/>
              <a:ext cx="2395" cy="1222"/>
              <a:chOff x="162" y="2507"/>
              <a:chExt cx="2395" cy="1222"/>
            </a:xfrm>
          </p:grpSpPr>
          <p:pic>
            <p:nvPicPr>
              <p:cNvPr id="1844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" y="2507"/>
                <a:ext cx="2395" cy="1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46" name="Text Box 6"/>
              <p:cNvSpPr txBox="1">
                <a:spLocks noChangeArrowheads="1"/>
              </p:cNvSpPr>
              <p:nvPr/>
            </p:nvSpPr>
            <p:spPr bwMode="auto">
              <a:xfrm>
                <a:off x="1304" y="2827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60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d</a:t>
                </a:r>
              </a:p>
            </p:txBody>
          </p:sp>
        </p:grpSp>
        <p:sp>
          <p:nvSpPr>
            <p:cNvPr id="18444" name="Text Box 10"/>
            <p:cNvSpPr txBox="1">
              <a:spLocks noChangeArrowheads="1"/>
            </p:cNvSpPr>
            <p:nvPr/>
          </p:nvSpPr>
          <p:spPr bwMode="auto">
            <a:xfrm>
              <a:off x="778" y="3817"/>
              <a:ext cx="14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 dirty="0">
                  <a:ea typeface="新細明體" panose="02020500000000000000" pitchFamily="18" charset="-120"/>
                </a:rPr>
                <a:t>Disjoint, p</a:t>
              </a:r>
              <a:r>
                <a:rPr lang="en-US" altLang="zh-TW" sz="2000" dirty="0" smtClean="0">
                  <a:ea typeface="新細明體" panose="02020500000000000000" pitchFamily="18" charset="-120"/>
                </a:rPr>
                <a:t>artial</a:t>
              </a:r>
              <a:endParaRPr lang="en-US" altLang="zh-TW" sz="2000" dirty="0">
                <a:ea typeface="新細明體" panose="02020500000000000000" pitchFamily="18" charset="-120"/>
              </a:endParaRPr>
            </a:p>
          </p:txBody>
        </p:sp>
      </p:grpSp>
      <p:grpSp>
        <p:nvGrpSpPr>
          <p:cNvPr id="18438" name="Group 14"/>
          <p:cNvGrpSpPr>
            <a:grpSpLocks/>
          </p:cNvGrpSpPr>
          <p:nvPr/>
        </p:nvGrpSpPr>
        <p:grpSpPr bwMode="auto">
          <a:xfrm>
            <a:off x="4349750" y="3170238"/>
            <a:ext cx="4391025" cy="3113087"/>
            <a:chOff x="2740" y="2205"/>
            <a:chExt cx="2766" cy="1961"/>
          </a:xfrm>
        </p:grpSpPr>
        <p:grpSp>
          <p:nvGrpSpPr>
            <p:cNvPr id="18439" name="Group 9"/>
            <p:cNvGrpSpPr>
              <a:grpSpLocks/>
            </p:cNvGrpSpPr>
            <p:nvPr/>
          </p:nvGrpSpPr>
          <p:grpSpPr bwMode="auto">
            <a:xfrm>
              <a:off x="2740" y="2205"/>
              <a:ext cx="2766" cy="1677"/>
              <a:chOff x="2837" y="2517"/>
              <a:chExt cx="2766" cy="1677"/>
            </a:xfrm>
          </p:grpSpPr>
          <p:pic>
            <p:nvPicPr>
              <p:cNvPr id="18441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7" y="2517"/>
                <a:ext cx="2766" cy="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42" name="Text Box 8"/>
              <p:cNvSpPr txBox="1">
                <a:spLocks noChangeArrowheads="1"/>
              </p:cNvSpPr>
              <p:nvPr/>
            </p:nvSpPr>
            <p:spPr bwMode="auto">
              <a:xfrm>
                <a:off x="4156" y="3171"/>
                <a:ext cx="20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32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8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Char char="–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20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60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</a:t>
                </a:r>
              </a:p>
            </p:txBody>
          </p:sp>
        </p:grpSp>
        <p:sp>
          <p:nvSpPr>
            <p:cNvPr id="18440" name="Text Box 11"/>
            <p:cNvSpPr txBox="1">
              <a:spLocks noChangeArrowheads="1"/>
            </p:cNvSpPr>
            <p:nvPr/>
          </p:nvSpPr>
          <p:spPr bwMode="auto">
            <a:xfrm>
              <a:off x="3505" y="3914"/>
              <a:ext cx="17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 dirty="0" smtClean="0">
                  <a:ea typeface="新細明體" panose="02020500000000000000" pitchFamily="18" charset="-120"/>
                </a:rPr>
                <a:t>Overlapping, total</a:t>
              </a:r>
              <a:endParaRPr lang="en-US" altLang="zh-TW" sz="2000" dirty="0"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92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2FCF94-8B0F-4135-AD2C-ABC63AA21DB1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TW" sz="16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831850"/>
          </a:xfrm>
        </p:spPr>
        <p:txBody>
          <a:bodyPr/>
          <a:lstStyle/>
          <a:p>
            <a:pPr eaLnBrk="1" hangingPunct="1"/>
            <a:r>
              <a:rPr lang="en-US" altLang="zh-TW" sz="3200" dirty="0" err="1" smtClean="0">
                <a:ea typeface="新細明體" panose="02020500000000000000" pitchFamily="18" charset="-120"/>
              </a:rPr>
              <a:t>Disjointness</a:t>
            </a:r>
            <a:r>
              <a:rPr lang="en-US" altLang="zh-TW" sz="3200" dirty="0" smtClean="0">
                <a:ea typeface="新細明體" panose="02020500000000000000" pitchFamily="18" charset="-120"/>
              </a:rPr>
              <a:t> and Completeness Constraints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3375" y="1111250"/>
            <a:ext cx="8610600" cy="52895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0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Disjointness</a:t>
            </a: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Constraint: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Specifies that the subclasses of the specialization must be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disjointed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(an entity can be a member of 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at most one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of the subclasses of the specialization)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Specified by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d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in EER diagram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If not disjointed,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overlap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; that is the same entity may be a member of 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more than one subclass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of the specialization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Specified by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o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in EER diagram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1800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Completeness Constraint: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Total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specifies that every entity in the superclass </a:t>
            </a:r>
            <a:r>
              <a:rPr lang="en-US" altLang="zh-TW" sz="1800" u="sng" dirty="0" smtClean="0">
                <a:ea typeface="新細明體" panose="02020500000000000000" pitchFamily="18" charset="-120"/>
              </a:rPr>
              <a:t>must be a member of some subclass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in the specialization/ generalization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Shown in EER diagrams by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a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double line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</a:t>
            </a:r>
            <a:r>
              <a:rPr lang="en-US" altLang="zh-TW" sz="1800" dirty="0" smtClean="0">
                <a:solidFill>
                  <a:srgbClr val="FF0066"/>
                </a:solidFill>
                <a:ea typeface="新細明體" panose="02020500000000000000" pitchFamily="18" charset="-120"/>
              </a:rPr>
              <a:t>(i.e., ||)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1800" dirty="0" smtClean="0">
              <a:solidFill>
                <a:srgbClr val="FF0066"/>
              </a:solidFill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Partial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allows an entity </a:t>
            </a:r>
            <a:r>
              <a:rPr lang="en-US" altLang="zh-TW" sz="1800" u="sng" dirty="0" smtClean="0">
                <a:ea typeface="新細明體" panose="02020500000000000000" pitchFamily="18" charset="-120"/>
              </a:rPr>
              <a:t>not to belong to any of the subclasses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Shown in EER diagrams by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a single line (i.e., |)</a:t>
            </a:r>
          </a:p>
        </p:txBody>
      </p:sp>
    </p:spTree>
    <p:extLst>
      <p:ext uri="{BB962C8B-B14F-4D97-AF65-F5344CB8AC3E}">
        <p14:creationId xmlns:p14="http://schemas.microsoft.com/office/powerpoint/2010/main" val="2007530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59BBE1-6579-4311-8CD0-D89A4E7441F4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6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572125"/>
            <a:ext cx="8763000" cy="687388"/>
          </a:xfrm>
        </p:spPr>
        <p:txBody>
          <a:bodyPr/>
          <a:lstStyle/>
          <a:p>
            <a:pPr algn="l" eaLnBrk="1" hangingPunct="1"/>
            <a:r>
              <a:rPr lang="en-US" altLang="zh-TW" sz="2000" dirty="0" smtClean="0">
                <a:ea typeface="新細明體" panose="02020500000000000000" pitchFamily="18" charset="-120"/>
              </a:rPr>
              <a:t>A specialization lattice with </a:t>
            </a:r>
            <a:r>
              <a:rPr lang="en-US" altLang="zh-TW" sz="2000" u="sng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shared subclass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ENGINEERING_MANAGER</a:t>
            </a:r>
          </a:p>
        </p:txBody>
      </p:sp>
      <p:pic>
        <p:nvPicPr>
          <p:cNvPr id="2048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363" y="1052513"/>
            <a:ext cx="8099425" cy="4408487"/>
          </a:xfrm>
        </p:spPr>
      </p:pic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269875" y="315913"/>
            <a:ext cx="8516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A subclass with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more than one superclass </a:t>
            </a:r>
            <a:r>
              <a:rPr lang="en-US" altLang="zh-TW" sz="2400" dirty="0">
                <a:ea typeface="新細明體" panose="02020500000000000000" pitchFamily="18" charset="-120"/>
              </a:rPr>
              <a:t>is called a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shared</a:t>
            </a:r>
            <a:r>
              <a:rPr lang="en-US" altLang="zh-TW" sz="2400" dirty="0">
                <a:ea typeface="新細明體" panose="02020500000000000000" pitchFamily="18" charset="-120"/>
              </a:rPr>
              <a:t> subclass</a:t>
            </a:r>
            <a:endParaRPr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2403475" y="2501900"/>
            <a:ext cx="307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6992938" y="2916238"/>
            <a:ext cx="307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5758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49CE4D-D602-4908-961C-81DC7E3D233F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600"/>
          </a:p>
        </p:txBody>
      </p:sp>
      <p:pic>
        <p:nvPicPr>
          <p:cNvPr id="2150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4064000"/>
            <a:ext cx="4640263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1275"/>
            <a:ext cx="8458200" cy="1066800"/>
          </a:xfrm>
        </p:spPr>
        <p:txBody>
          <a:bodyPr/>
          <a:lstStyle/>
          <a:p>
            <a:pPr eaLnBrk="1" hangingPunct="1"/>
            <a:r>
              <a:rPr lang="en-US" altLang="zh-TW" sz="3200" smtClean="0">
                <a:ea typeface="新細明體" panose="02020500000000000000" pitchFamily="18" charset="-120"/>
              </a:rPr>
              <a:t>Specialization / Generalization Hierarchies, Lattices and Shared Subclasses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19175"/>
            <a:ext cx="8458200" cy="338613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TW" sz="2000" dirty="0" smtClean="0">
                <a:ea typeface="新細明體" panose="02020500000000000000" pitchFamily="18" charset="-120"/>
              </a:rPr>
              <a:t>A subclass may itself have further subclasses specified on it, forming a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hierarchy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or a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lattice</a:t>
            </a:r>
          </a:p>
          <a:p>
            <a:pPr eaLnBrk="1" hangingPunct="1"/>
            <a:r>
              <a:rPr lang="en-US" altLang="zh-TW" sz="2000" dirty="0" smtClean="0">
                <a:ea typeface="新細明體" panose="02020500000000000000" pitchFamily="18" charset="-120"/>
              </a:rPr>
              <a:t>In a lattice or hierarchy, a subclass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inherits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attributes not only of its direct superclass, but also of 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all its predecessor 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superclasses</a:t>
            </a:r>
            <a:endParaRPr lang="en-US" altLang="zh-TW" sz="2000" u="sng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Hierarchy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has a constraint that every subclass has only one superclass </a:t>
            </a:r>
            <a:endParaRPr lang="en-US" altLang="zh-TW" sz="2000" dirty="0">
              <a:ea typeface="新細明體" panose="02020500000000000000" pitchFamily="18" charset="-120"/>
            </a:endParaRPr>
          </a:p>
          <a:p>
            <a:pPr marL="0" indent="0" eaLnBrk="1" hangingPunct="1"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   (called </a:t>
            </a:r>
            <a:r>
              <a:rPr lang="en-US" altLang="zh-TW" sz="2000" b="1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single inheritance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In a </a:t>
            </a:r>
            <a:r>
              <a:rPr lang="en-US" altLang="zh-TW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lattice</a:t>
            </a: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, a subclass can be subclass of more than one superclass </a:t>
            </a:r>
          </a:p>
          <a:p>
            <a:pPr marL="0" indent="0" eaLnBrk="1" hangingPunct="1">
              <a:buNone/>
            </a:pPr>
            <a:r>
              <a:rPr lang="en-US" altLang="zh-TW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</a:t>
            </a: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   (called </a:t>
            </a:r>
            <a:r>
              <a:rPr lang="en-US" altLang="zh-TW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multiple inheritance</a:t>
            </a: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)</a:t>
            </a:r>
          </a:p>
        </p:txBody>
      </p:sp>
      <p:grpSp>
        <p:nvGrpSpPr>
          <p:cNvPr id="21510" name="Group 5"/>
          <p:cNvGrpSpPr>
            <a:grpSpLocks/>
          </p:cNvGrpSpPr>
          <p:nvPr/>
        </p:nvGrpSpPr>
        <p:grpSpPr bwMode="auto">
          <a:xfrm>
            <a:off x="306388" y="4349750"/>
            <a:ext cx="3802062" cy="1939925"/>
            <a:chOff x="162" y="2507"/>
            <a:chExt cx="2395" cy="1222"/>
          </a:xfrm>
        </p:grpSpPr>
        <p:pic>
          <p:nvPicPr>
            <p:cNvPr id="2151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" y="2507"/>
              <a:ext cx="2395" cy="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6" name="Text Box 7"/>
            <p:cNvSpPr txBox="1">
              <a:spLocks noChangeArrowheads="1"/>
            </p:cNvSpPr>
            <p:nvPr/>
          </p:nvSpPr>
          <p:spPr bwMode="auto">
            <a:xfrm>
              <a:off x="1298" y="2804"/>
              <a:ext cx="1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>
                  <a:ea typeface="新細明體" panose="02020500000000000000" pitchFamily="18" charset="-120"/>
                </a:rPr>
                <a:t>d</a:t>
              </a:r>
            </a:p>
          </p:txBody>
        </p:sp>
      </p:grp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5249863" y="4864100"/>
            <a:ext cx="2651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7881938" y="5102225"/>
            <a:ext cx="265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1513" name="矩形 10"/>
          <p:cNvSpPr>
            <a:spLocks noChangeArrowheads="1"/>
          </p:cNvSpPr>
          <p:nvPr/>
        </p:nvSpPr>
        <p:spPr bwMode="auto">
          <a:xfrm>
            <a:off x="1620838" y="6367463"/>
            <a:ext cx="128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Hierarchy</a:t>
            </a:r>
            <a:endParaRPr lang="zh-TW" altLang="en-US" sz="20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1514" name="矩形 11"/>
          <p:cNvSpPr>
            <a:spLocks noChangeArrowheads="1"/>
          </p:cNvSpPr>
          <p:nvPr/>
        </p:nvSpPr>
        <p:spPr bwMode="auto">
          <a:xfrm>
            <a:off x="4802188" y="6243638"/>
            <a:ext cx="93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Lattice</a:t>
            </a:r>
            <a:endParaRPr lang="zh-TW" altLang="en-US" sz="20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1861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67F5A9-8A49-497C-99DC-7DC892535FF1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60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1075" y="187325"/>
            <a:ext cx="6172200" cy="6089650"/>
          </a:xfrm>
        </p:spPr>
      </p:pic>
      <p:sp>
        <p:nvSpPr>
          <p:cNvPr id="22532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93138" y="6300788"/>
            <a:ext cx="341312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233863" cy="1627188"/>
          </a:xfrm>
        </p:spPr>
        <p:txBody>
          <a:bodyPr/>
          <a:lstStyle/>
          <a:p>
            <a:pPr algn="l" eaLnBrk="1" hangingPunct="1"/>
            <a:r>
              <a:rPr lang="en-US" altLang="zh-TW" sz="2000" dirty="0" smtClean="0">
                <a:ea typeface="新細明體" panose="02020500000000000000" pitchFamily="18" charset="-120"/>
              </a:rPr>
              <a:t>A specialization lattice with multiple inheritance for a UNIVERSITY database.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051675" y="3336925"/>
            <a:ext cx="263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b="1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2535" name="向右箭號 6"/>
          <p:cNvSpPr>
            <a:spLocks noChangeArrowheads="1"/>
          </p:cNvSpPr>
          <p:nvPr/>
        </p:nvSpPr>
        <p:spPr bwMode="auto">
          <a:xfrm rot="-8332675">
            <a:off x="5141913" y="4808538"/>
            <a:ext cx="239712" cy="166687"/>
          </a:xfrm>
          <a:prstGeom prst="rightArrow">
            <a:avLst>
              <a:gd name="adj1" fmla="val 50000"/>
              <a:gd name="adj2" fmla="val 5038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736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83" y="1293857"/>
            <a:ext cx="4096756" cy="344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303213"/>
            <a:ext cx="8534400" cy="842962"/>
          </a:xfrm>
        </p:spPr>
        <p:txBody>
          <a:bodyPr/>
          <a:lstStyle/>
          <a:p>
            <a:pPr algn="l" eaLnBrk="1" hangingPunct="1"/>
            <a:r>
              <a:rPr lang="en-US" altLang="zh-TW" sz="1800" b="1">
                <a:ea typeface="新細明體" panose="02020500000000000000" pitchFamily="18" charset="-120"/>
              </a:rPr>
              <a:t>Chapter Outline</a:t>
            </a:r>
            <a:br>
              <a:rPr lang="en-US" altLang="zh-TW" sz="1800" b="1">
                <a:ea typeface="新細明體" panose="02020500000000000000" pitchFamily="18" charset="-120"/>
              </a:rPr>
            </a:br>
            <a:r>
              <a:rPr lang="en-US" altLang="zh-TW" sz="1800" b="1">
                <a:ea typeface="新細明體" panose="02020500000000000000" pitchFamily="18" charset="-120"/>
              </a:rPr>
              <a:t>Concept Data Modeling Using Entities and Relationships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7175" y="1389063"/>
            <a:ext cx="7726363" cy="47672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4" action="ppaction://hlinksldjump"/>
              </a:rPr>
              <a:t>Example Database Application (COMPANY)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  <a:hlinkClick r:id="rId5" action="ppaction://hlinksldjump"/>
              </a:rPr>
              <a:t>ER Model Concepts</a:t>
            </a:r>
            <a:endParaRPr lang="en-US" altLang="zh-TW" sz="18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b="1" dirty="0">
                <a:ea typeface="新細明體" panose="02020500000000000000" pitchFamily="18" charset="-120"/>
                <a:hlinkClick r:id="rId6" action="ppaction://hlinksldjump"/>
              </a:rPr>
              <a:t>Entities</a:t>
            </a:r>
            <a:r>
              <a:rPr lang="en-US" altLang="zh-TW" sz="1800" dirty="0">
                <a:ea typeface="新細明體" panose="02020500000000000000" pitchFamily="18" charset="-120"/>
                <a:hlinkClick r:id="rId6" action="ppaction://hlinksldjump"/>
              </a:rPr>
              <a:t> and </a:t>
            </a:r>
            <a:r>
              <a:rPr lang="en-US" altLang="zh-TW" sz="1800" b="1" dirty="0">
                <a:ea typeface="新細明體" panose="02020500000000000000" pitchFamily="18" charset="-120"/>
                <a:hlinkClick r:id="rId6" action="ppaction://hlinksldjump"/>
              </a:rPr>
              <a:t>Attributes</a:t>
            </a:r>
            <a:endParaRPr lang="en-US" altLang="zh-TW" sz="1800" b="1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b="1" dirty="0">
                <a:ea typeface="新細明體" panose="02020500000000000000" pitchFamily="18" charset="-120"/>
                <a:hlinkClick r:id="rId7" action="ppaction://hlinksldjump"/>
              </a:rPr>
              <a:t>Entity Types</a:t>
            </a:r>
            <a:r>
              <a:rPr lang="en-US" altLang="zh-TW" sz="1800" dirty="0">
                <a:ea typeface="新細明體" panose="02020500000000000000" pitchFamily="18" charset="-120"/>
                <a:hlinkClick r:id="rId7" action="ppaction://hlinksldjump"/>
              </a:rPr>
              <a:t>, Value Sets, </a:t>
            </a:r>
            <a:r>
              <a:rPr lang="en-US" altLang="zh-TW" sz="1800" dirty="0" smtClean="0">
                <a:ea typeface="新細明體" panose="02020500000000000000" pitchFamily="18" charset="-120"/>
                <a:hlinkClick r:id="rId7" action="ppaction://hlinksldjump"/>
              </a:rPr>
              <a:t>Key </a:t>
            </a:r>
            <a:r>
              <a:rPr lang="en-US" altLang="zh-TW" sz="1800" dirty="0">
                <a:ea typeface="新細明體" panose="02020500000000000000" pitchFamily="18" charset="-120"/>
                <a:hlinkClick r:id="rId7" action="ppaction://hlinksldjump"/>
              </a:rPr>
              <a:t>Attributes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b="1" dirty="0" smtClean="0">
                <a:ea typeface="新細明體" panose="02020500000000000000" pitchFamily="18" charset="-120"/>
                <a:hlinkClick r:id="rId8" action="ppaction://hlinksldjump"/>
              </a:rPr>
              <a:t>Relationship</a:t>
            </a:r>
            <a:r>
              <a:rPr lang="zh-TW" altLang="en-US" sz="1800" b="1" dirty="0" smtClean="0">
                <a:ea typeface="新細明體" panose="02020500000000000000" pitchFamily="18" charset="-120"/>
                <a:hlinkClick r:id="rId8" action="ppaction://hlinksldjump"/>
              </a:rPr>
              <a:t> </a:t>
            </a:r>
            <a:r>
              <a:rPr lang="en-US" altLang="zh-TW" sz="1800" b="1" dirty="0" smtClean="0">
                <a:ea typeface="新細明體" panose="02020500000000000000" pitchFamily="18" charset="-120"/>
                <a:hlinkClick r:id="rId8" action="ppaction://hlinksldjump"/>
              </a:rPr>
              <a:t>Types</a:t>
            </a:r>
            <a:endParaRPr lang="en-US" altLang="zh-TW" sz="1800" b="1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9" action="ppaction://hlinksldjump"/>
              </a:rPr>
              <a:t>Weak Entity Types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10" action="ppaction://hlinksldjump"/>
              </a:rPr>
              <a:t>Roles and Attributes in Relationship Types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11" action="ppaction://hlinksldjump"/>
              </a:rPr>
              <a:t>ER Diagrams - Notation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12" action="ppaction://hlinksldjump"/>
              </a:rPr>
              <a:t>Alternative Notations – UML class diagrams, others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13" action="ppaction://hlinksldjump"/>
              </a:rPr>
              <a:t>Relationship Types of Degree Higher Than Two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  <a:hlinkClick r:id="rId14" action="ppaction://hlinksldjump"/>
              </a:rPr>
              <a:t>Problem with ER data model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TW" altLang="en-US" sz="1600" dirty="0">
              <a:ea typeface="新細明體" panose="02020500000000000000" pitchFamily="18" charset="-120"/>
            </a:endParaRPr>
          </a:p>
        </p:txBody>
      </p:sp>
      <p:sp>
        <p:nvSpPr>
          <p:cNvPr id="22533" name="投影片編號版面配置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54108B2-3276-46AA-8B18-7CF927680068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TW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F672AB-249C-4331-9D95-D0EBB11BB8F3}" type="slidenum">
              <a:rPr lang="en-US" altLang="zh-TW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2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6013450"/>
            <a:ext cx="8077200" cy="685800"/>
          </a:xfrm>
        </p:spPr>
        <p:txBody>
          <a:bodyPr/>
          <a:lstStyle/>
          <a:p>
            <a:pPr algn="l" eaLnBrk="1" hangingPunct="1"/>
            <a:r>
              <a:rPr lang="en-US" altLang="zh-TW" sz="1600" dirty="0" smtClean="0">
                <a:ea typeface="新細明體" panose="02020500000000000000" pitchFamily="18" charset="-120"/>
              </a:rPr>
              <a:t>Two categories (</a:t>
            </a:r>
            <a:r>
              <a:rPr lang="en-US" altLang="zh-TW" sz="16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union types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): OWNER and REGISTERED_VEHICLE.</a:t>
            </a:r>
          </a:p>
        </p:txBody>
      </p:sp>
      <p:pic>
        <p:nvPicPr>
          <p:cNvPr id="2355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175" y="422275"/>
            <a:ext cx="5715000" cy="5486400"/>
          </a:xfrm>
          <a:ln cap="flat">
            <a:solidFill>
              <a:schemeClr val="tx1"/>
            </a:solidFill>
            <a:prstDash val="dash"/>
            <a:miter lim="800000"/>
            <a:headEnd/>
            <a:tailEnd/>
          </a:ln>
        </p:spPr>
      </p:pic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84944" y="2973679"/>
            <a:ext cx="334964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Category </a:t>
            </a:r>
            <a:r>
              <a:rPr lang="en-US" altLang="zh-TW" sz="1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(</a:t>
            </a:r>
            <a:r>
              <a:rPr lang="en-US" altLang="zh-TW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or union type)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 single superclass/subclass relationship with </a:t>
            </a:r>
            <a:r>
              <a:rPr lang="en-US" altLang="zh-TW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more than one superclass.</a:t>
            </a:r>
            <a:endParaRPr lang="zh-TW" altLang="en-US" sz="1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anose="02020500000000000000" pitchFamily="18" charset="-120"/>
            </a:endParaRPr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>
            <a:off x="2846388" y="2563813"/>
            <a:ext cx="481012" cy="169862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23559" name="Line 6"/>
          <p:cNvSpPr>
            <a:spLocks noChangeShapeType="1"/>
          </p:cNvSpPr>
          <p:nvPr/>
        </p:nvSpPr>
        <p:spPr bwMode="auto">
          <a:xfrm flipH="1">
            <a:off x="5240338" y="4241800"/>
            <a:ext cx="566737" cy="2857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1584325" y="492125"/>
            <a:ext cx="646113" cy="42227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198438" y="58738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superclass</a:t>
            </a:r>
          </a:p>
        </p:txBody>
      </p:sp>
      <p:sp>
        <p:nvSpPr>
          <p:cNvPr id="23562" name="AutoShape 11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48700" y="6356350"/>
            <a:ext cx="341313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2356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439738"/>
            <a:ext cx="2892425" cy="2078037"/>
          </a:xfrm>
          <a:prstGeom prst="rect">
            <a:avLst/>
          </a:prstGeom>
          <a:noFill/>
          <a:ln w="19050">
            <a:solidFill>
              <a:schemeClr val="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4" name="Rectangle 13"/>
          <p:cNvSpPr>
            <a:spLocks noChangeArrowheads="1"/>
          </p:cNvSpPr>
          <p:nvPr/>
        </p:nvSpPr>
        <p:spPr bwMode="auto">
          <a:xfrm>
            <a:off x="6054725" y="2500313"/>
            <a:ext cx="3089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400" dirty="0">
                <a:ea typeface="新細明體" panose="02020500000000000000" pitchFamily="18" charset="-120"/>
              </a:rPr>
              <a:t>Shared class: each relationship has a </a:t>
            </a:r>
            <a:r>
              <a:rPr lang="en-US" altLang="zh-TW" sz="1400" dirty="0">
                <a:solidFill>
                  <a:srgbClr val="FF0000"/>
                </a:solidFill>
                <a:ea typeface="新細明體" panose="02020500000000000000" pitchFamily="18" charset="-120"/>
              </a:rPr>
              <a:t>single superclass.</a:t>
            </a:r>
          </a:p>
        </p:txBody>
      </p:sp>
      <p:sp>
        <p:nvSpPr>
          <p:cNvPr id="23565" name="矩形 14"/>
          <p:cNvSpPr>
            <a:spLocks noChangeArrowheads="1"/>
          </p:cNvSpPr>
          <p:nvPr/>
        </p:nvSpPr>
        <p:spPr bwMode="auto">
          <a:xfrm>
            <a:off x="1844366" y="223863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subclass</a:t>
            </a:r>
          </a:p>
        </p:txBody>
      </p:sp>
      <p:sp>
        <p:nvSpPr>
          <p:cNvPr id="23566" name="Line 8"/>
          <p:cNvSpPr>
            <a:spLocks noChangeShapeType="1"/>
          </p:cNvSpPr>
          <p:nvPr/>
        </p:nvSpPr>
        <p:spPr bwMode="auto">
          <a:xfrm>
            <a:off x="1598613" y="492125"/>
            <a:ext cx="1377950" cy="29527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23567" name="矩形 14"/>
          <p:cNvSpPr>
            <a:spLocks noChangeArrowheads="1"/>
          </p:cNvSpPr>
          <p:nvPr/>
        </p:nvSpPr>
        <p:spPr bwMode="auto">
          <a:xfrm>
            <a:off x="5799138" y="3951288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subclass</a:t>
            </a:r>
          </a:p>
        </p:txBody>
      </p:sp>
      <p:sp>
        <p:nvSpPr>
          <p:cNvPr id="23568" name="Text Box 9"/>
          <p:cNvSpPr txBox="1">
            <a:spLocks noChangeArrowheads="1"/>
          </p:cNvSpPr>
          <p:nvPr/>
        </p:nvSpPr>
        <p:spPr bwMode="auto">
          <a:xfrm>
            <a:off x="6684963" y="4583113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superclass</a:t>
            </a:r>
          </a:p>
        </p:txBody>
      </p:sp>
      <p:sp>
        <p:nvSpPr>
          <p:cNvPr id="23569" name="Line 6"/>
          <p:cNvSpPr>
            <a:spLocks noChangeShapeType="1"/>
          </p:cNvSpPr>
          <p:nvPr/>
        </p:nvSpPr>
        <p:spPr bwMode="auto">
          <a:xfrm flipH="1">
            <a:off x="6269038" y="4930775"/>
            <a:ext cx="461962" cy="2349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 sz="1800"/>
          </a:p>
        </p:txBody>
      </p:sp>
      <p:sp>
        <p:nvSpPr>
          <p:cNvPr id="18" name="矩形 14"/>
          <p:cNvSpPr>
            <a:spLocks noChangeArrowheads="1"/>
          </p:cNvSpPr>
          <p:nvPr/>
        </p:nvSpPr>
        <p:spPr bwMode="auto">
          <a:xfrm>
            <a:off x="2811309" y="3829236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註冊</a:t>
            </a:r>
            <a:r>
              <a:rPr lang="zh-TW" altLang="en-US" sz="1400" dirty="0">
                <a:solidFill>
                  <a:srgbClr val="FF0000"/>
                </a:solidFill>
                <a:ea typeface="新細明體" panose="02020500000000000000" pitchFamily="18" charset="-120"/>
              </a:rPr>
              <a:t>的</a:t>
            </a:r>
            <a:endParaRPr lang="en-US" altLang="zh-TW" sz="1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588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3E5BCD-4093-4FB5-970C-BCD26DC738EE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6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>
                <a:ea typeface="新細明體" panose="02020500000000000000" pitchFamily="18" charset="-120"/>
              </a:rPr>
              <a:t>Categories (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UNION TYPES</a:t>
            </a:r>
            <a:r>
              <a:rPr lang="en-US" altLang="zh-TW" sz="4000" dirty="0" smtClean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84263"/>
            <a:ext cx="8509000" cy="50530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b="1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a single superclass/subclass relationship </a:t>
            </a: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with</a:t>
            </a:r>
            <a:r>
              <a:rPr lang="en-US" altLang="zh-TW" sz="2000" b="1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more than one superclass</a:t>
            </a:r>
            <a:r>
              <a:rPr lang="en-US" altLang="zh-TW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 err="1" smtClean="0">
                <a:ea typeface="新細明體" panose="02020500000000000000" pitchFamily="18" charset="-120"/>
              </a:rPr>
              <a:t>Superclasses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represent 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different entity types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Such a subclass is called a </a:t>
            </a:r>
            <a:r>
              <a:rPr lang="en-US" altLang="zh-TW" sz="2000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category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or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UNION TYPE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Database for vehicle registration, vehicle owner can be a person, a bank (holding a lien on a vehicle) or a company.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b="1" dirty="0" smtClean="0">
                <a:ea typeface="新細明體" panose="02020500000000000000" pitchFamily="18" charset="-120"/>
              </a:rPr>
              <a:t>Category (subclass) OWNER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is a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subset of the </a:t>
            </a:r>
            <a:r>
              <a:rPr lang="en-US" altLang="zh-TW" sz="1800" b="1" i="1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union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 of the three </a:t>
            </a:r>
            <a:r>
              <a:rPr lang="en-US" altLang="zh-TW" sz="1800" dirty="0" err="1" smtClean="0">
                <a:solidFill>
                  <a:schemeClr val="hlink"/>
                </a:solidFill>
                <a:ea typeface="新細明體" panose="02020500000000000000" pitchFamily="18" charset="-120"/>
              </a:rPr>
              <a:t>superclasses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COMPANY, BANK, and PERSON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A category member must exist in at least one of its </a:t>
            </a:r>
            <a:r>
              <a:rPr lang="en-US" altLang="zh-TW" sz="1800" dirty="0" err="1" smtClean="0">
                <a:ea typeface="新細明體" panose="02020500000000000000" pitchFamily="18" charset="-120"/>
              </a:rPr>
              <a:t>superclasses</a:t>
            </a:r>
            <a:endParaRPr lang="en-US" altLang="zh-TW" sz="1800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Note: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A </a:t>
            </a:r>
            <a:r>
              <a:rPr lang="en-US" altLang="zh-TW" sz="1800" i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shared subclass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is subclass in more than one distinct superclass/subclass relationships, where </a:t>
            </a:r>
            <a:r>
              <a:rPr lang="en-US" altLang="zh-TW" sz="1800" i="1" u="sng" dirty="0" smtClean="0">
                <a:ea typeface="新細明體" panose="02020500000000000000" pitchFamily="18" charset="-120"/>
              </a:rPr>
              <a:t>each relationships has a single superclass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(multiple inheritance)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Shared subclass</a:t>
            </a:r>
            <a:r>
              <a:rPr lang="en-US" altLang="zh-TW" sz="1800" b="1" dirty="0" smtClean="0">
                <a:ea typeface="新細明體" panose="02020500000000000000" pitchFamily="18" charset="-120"/>
              </a:rPr>
              <a:t>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is a 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subset of the </a:t>
            </a:r>
            <a:r>
              <a:rPr lang="en-US" altLang="zh-TW" sz="1800" b="1" i="1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intersection</a:t>
            </a:r>
            <a:r>
              <a:rPr lang="en-US" altLang="zh-TW" sz="18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 of its </a:t>
            </a:r>
            <a:r>
              <a:rPr lang="en-US" altLang="zh-TW" sz="1800" dirty="0" err="1" smtClean="0">
                <a:solidFill>
                  <a:schemeClr val="hlink"/>
                </a:solidFill>
                <a:ea typeface="新細明體" panose="02020500000000000000" pitchFamily="18" charset="-120"/>
              </a:rPr>
              <a:t>superclasses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A shared subclass member must exist in all of its </a:t>
            </a:r>
            <a:r>
              <a:rPr lang="en-US" altLang="zh-TW" sz="1800" dirty="0" err="1" smtClean="0">
                <a:ea typeface="新細明體" panose="02020500000000000000" pitchFamily="18" charset="-120"/>
              </a:rPr>
              <a:t>superclasses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8791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72A9D4-4133-4563-B036-680D0ED3DAA8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6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361113"/>
            <a:ext cx="8229600" cy="482600"/>
          </a:xfrm>
        </p:spPr>
        <p:txBody>
          <a:bodyPr/>
          <a:lstStyle/>
          <a:p>
            <a:pPr algn="l" eaLnBrk="1" hangingPunct="1"/>
            <a:r>
              <a:rPr lang="en-US" altLang="zh-TW" sz="2000" smtClean="0">
                <a:ea typeface="新細明體" panose="02020500000000000000" pitchFamily="18" charset="-120"/>
              </a:rPr>
              <a:t>An EER conceptual schema for a UNIVERSITY database.</a:t>
            </a:r>
          </a:p>
        </p:txBody>
      </p:sp>
      <p:pic>
        <p:nvPicPr>
          <p:cNvPr id="2560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00013"/>
            <a:ext cx="7391400" cy="6353175"/>
          </a:xfrm>
        </p:spPr>
      </p:pic>
      <p:sp>
        <p:nvSpPr>
          <p:cNvPr id="25605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59813" y="6367463"/>
            <a:ext cx="341312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64024" y="3208353"/>
            <a:ext cx="52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U</a:t>
            </a:r>
            <a:endParaRPr lang="zh-TW" altLang="en-US" sz="1000" b="1" dirty="0">
              <a:solidFill>
                <a:schemeClr val="bg2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5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ACF736-DBFE-4B2F-810D-EC5D6E29E194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6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83185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anose="02020500000000000000" pitchFamily="18" charset="-120"/>
              </a:rPr>
              <a:t>Formal Definitions of EER Model (1)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957262"/>
            <a:ext cx="8610600" cy="54006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Class C: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A set of entities; could be entity type, subclass, superclass, category.</a:t>
            </a:r>
            <a:endParaRPr lang="en-US" altLang="zh-TW" sz="1600" b="1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Subclass 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A class whose entities must always be subset of the entities in another class, called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the superclass C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of the superclass/subclass (or IS-A) relationship S/C: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		S ⊆ 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800" dirty="0" smtClean="0">
                <a:ea typeface="新細明體" panose="02020500000000000000" pitchFamily="18" charset="-120"/>
              </a:rPr>
              <a:t>Specialization Z: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Z = {S</a:t>
            </a:r>
            <a:r>
              <a:rPr lang="en-US" altLang="zh-TW" sz="16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, 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,…, 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n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} a set of subclasses with same superclass G; hence, G/S</a:t>
            </a:r>
            <a:r>
              <a:rPr lang="en-US" altLang="zh-TW" sz="16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a superclass relationship for </a:t>
            </a:r>
            <a:r>
              <a:rPr lang="en-US" altLang="zh-TW" sz="1600" dirty="0" err="1" smtClean="0">
                <a:ea typeface="新細明體" panose="02020500000000000000" pitchFamily="18" charset="-120"/>
              </a:rPr>
              <a:t>i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= 1, …., 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G is called a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generalization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of the subclasses {S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, 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,…, 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n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} 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1600" dirty="0" smtClean="0">
                <a:ea typeface="新細明體" panose="02020500000000000000" pitchFamily="18" charset="-120"/>
              </a:rPr>
              <a:t>Z is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total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if we always have: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		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∪ 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∪ … ∪ 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n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= G;</a:t>
            </a:r>
            <a:br>
              <a:rPr lang="en-US" altLang="zh-TW" sz="1600" dirty="0" smtClean="0">
                <a:ea typeface="新細明體" panose="02020500000000000000" pitchFamily="18" charset="-120"/>
              </a:rPr>
            </a:br>
            <a:r>
              <a:rPr lang="en-US" altLang="zh-TW" sz="1600" dirty="0" smtClean="0">
                <a:ea typeface="新細明體" panose="02020500000000000000" pitchFamily="18" charset="-120"/>
              </a:rPr>
              <a:t>Otherwise, Z is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partial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600" dirty="0" smtClean="0">
                <a:ea typeface="新細明體" panose="02020500000000000000" pitchFamily="18" charset="-120"/>
              </a:rPr>
              <a:t>Z is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disjoint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if we always have:</a:t>
            </a:r>
          </a:p>
          <a:p>
            <a:pPr lvl="1" eaLnBrk="1" hangingPunct="1">
              <a:spcBef>
                <a:spcPts val="600"/>
              </a:spcBef>
              <a:buFontTx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		S</a:t>
            </a:r>
            <a:r>
              <a:rPr lang="en-US" altLang="zh-TW" sz="1600" baseline="-25000" dirty="0">
                <a:ea typeface="新細明體" panose="02020500000000000000" pitchFamily="18" charset="-120"/>
              </a:rPr>
              <a:t>i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∩ </a:t>
            </a:r>
            <a:r>
              <a:rPr lang="en-US" altLang="zh-TW" sz="1600" dirty="0" err="1" smtClean="0">
                <a:ea typeface="新細明體" panose="02020500000000000000" pitchFamily="18" charset="-120"/>
              </a:rPr>
              <a:t>S</a:t>
            </a:r>
            <a:r>
              <a:rPr lang="en-US" altLang="zh-TW" sz="1600" baseline="-25000" dirty="0" err="1">
                <a:ea typeface="新細明體" panose="02020500000000000000" pitchFamily="18" charset="-120"/>
              </a:rPr>
              <a:t>j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is an empty-set for </a:t>
            </a:r>
            <a:r>
              <a:rPr lang="en-US" altLang="zh-TW" sz="1600" dirty="0" err="1" smtClean="0">
                <a:ea typeface="新細明體" panose="02020500000000000000" pitchFamily="18" charset="-120"/>
              </a:rPr>
              <a:t>i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 ≠ j;</a:t>
            </a:r>
          </a:p>
          <a:p>
            <a:pPr lvl="1" eaLnBrk="1" hangingPunct="1">
              <a:spcBef>
                <a:spcPts val="600"/>
              </a:spcBef>
              <a:buFontTx/>
              <a:buNone/>
            </a:pPr>
            <a:r>
              <a:rPr lang="en-US" altLang="zh-TW" sz="1600" dirty="0" smtClean="0">
                <a:ea typeface="新細明體" panose="02020500000000000000" pitchFamily="18" charset="-120"/>
              </a:rPr>
              <a:t>	Otherwise, Z is </a:t>
            </a:r>
            <a:r>
              <a:rPr lang="en-US" altLang="zh-TW" sz="16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overlapping</a:t>
            </a:r>
            <a:r>
              <a:rPr lang="en-US" altLang="zh-TW" sz="1600" dirty="0" smtClean="0">
                <a:ea typeface="新細明體" panose="02020500000000000000" pitchFamily="18" charset="-120"/>
              </a:rPr>
              <a:t>.</a:t>
            </a:r>
          </a:p>
        </p:txBody>
      </p:sp>
      <p:grpSp>
        <p:nvGrpSpPr>
          <p:cNvPr id="26629" name="Group 9"/>
          <p:cNvGrpSpPr>
            <a:grpSpLocks/>
          </p:cNvGrpSpPr>
          <p:nvPr/>
        </p:nvGrpSpPr>
        <p:grpSpPr bwMode="auto">
          <a:xfrm>
            <a:off x="4668838" y="4113213"/>
            <a:ext cx="3524250" cy="2563812"/>
            <a:chOff x="2941" y="2674"/>
            <a:chExt cx="2220" cy="1615"/>
          </a:xfrm>
        </p:grpSpPr>
        <p:pic>
          <p:nvPicPr>
            <p:cNvPr id="2663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" y="2676"/>
              <a:ext cx="2150" cy="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5"/>
            <p:cNvSpPr txBox="1">
              <a:spLocks noChangeArrowheads="1"/>
            </p:cNvSpPr>
            <p:nvPr/>
          </p:nvSpPr>
          <p:spPr bwMode="auto">
            <a:xfrm>
              <a:off x="3312" y="2674"/>
              <a:ext cx="3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 b="1">
                  <a:ea typeface="新細明體" panose="02020500000000000000" pitchFamily="18" charset="-120"/>
                </a:rPr>
                <a:t>G</a:t>
              </a:r>
            </a:p>
          </p:txBody>
        </p:sp>
        <p:sp>
          <p:nvSpPr>
            <p:cNvPr id="26632" name="Text Box 6"/>
            <p:cNvSpPr txBox="1">
              <a:spLocks noChangeArrowheads="1"/>
            </p:cNvSpPr>
            <p:nvPr/>
          </p:nvSpPr>
          <p:spPr bwMode="auto">
            <a:xfrm>
              <a:off x="2941" y="3753"/>
              <a:ext cx="3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 b="1" dirty="0">
                  <a:ea typeface="新細明體" panose="02020500000000000000" pitchFamily="18" charset="-120"/>
                </a:rPr>
                <a:t>S</a:t>
              </a:r>
              <a:r>
                <a:rPr lang="en-US" altLang="zh-TW" sz="1800" b="1" baseline="-25000" dirty="0">
                  <a:latin typeface="+mn-lt"/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6633" name="Text Box 7"/>
            <p:cNvSpPr txBox="1">
              <a:spLocks noChangeArrowheads="1"/>
            </p:cNvSpPr>
            <p:nvPr/>
          </p:nvSpPr>
          <p:spPr bwMode="auto">
            <a:xfrm>
              <a:off x="4853" y="3771"/>
              <a:ext cx="3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 b="1" dirty="0">
                  <a:ea typeface="新細明體" panose="02020500000000000000" pitchFamily="18" charset="-120"/>
                </a:rPr>
                <a:t>S</a:t>
              </a:r>
              <a:r>
                <a:rPr lang="en-US" altLang="zh-TW" sz="1800" b="1" baseline="-25000" dirty="0">
                  <a:latin typeface="+mn-lt"/>
                  <a:ea typeface="新細明體" panose="02020500000000000000" pitchFamily="18" charset="-120"/>
                </a:rPr>
                <a:t>n</a:t>
              </a:r>
              <a:endParaRPr lang="zh-TW" altLang="en-US" sz="1800" b="1" baseline="-25000" dirty="0">
                <a:latin typeface="+mn-lt"/>
                <a:ea typeface="新細明體" panose="02020500000000000000" pitchFamily="18" charset="-120"/>
              </a:endParaRPr>
            </a:p>
          </p:txBody>
        </p:sp>
        <p:sp>
          <p:nvSpPr>
            <p:cNvPr id="26634" name="Text Box 8"/>
            <p:cNvSpPr txBox="1">
              <a:spLocks noChangeArrowheads="1"/>
            </p:cNvSpPr>
            <p:nvPr/>
          </p:nvSpPr>
          <p:spPr bwMode="auto">
            <a:xfrm>
              <a:off x="3682" y="3717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ea typeface="新細明體" panose="02020500000000000000" pitchFamily="18" charset="-12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34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E8DDD5-6755-448E-A1A1-C02C94D59B1A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6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1275"/>
            <a:ext cx="8458200" cy="827088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anose="02020500000000000000" pitchFamily="18" charset="-120"/>
              </a:rPr>
              <a:t>Formal Definitions of EER Model (2)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750" y="836613"/>
            <a:ext cx="8805863" cy="3236912"/>
          </a:xfrm>
        </p:spPr>
        <p:txBody>
          <a:bodyPr/>
          <a:lstStyle/>
          <a:p>
            <a:pPr marL="271463" indent="-271463"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Subclass S of C is </a:t>
            </a:r>
            <a:r>
              <a:rPr lang="en-US" altLang="zh-TW" sz="24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predicate defined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</a:t>
            </a:r>
          </a:p>
          <a:p>
            <a:pPr marL="630238" lvl="1" indent="-179388"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if predicate p on attributes of C is used to specify membership in S; that is, S = C[p], where C[p] is the set of entities in C that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satisfy p</a:t>
            </a:r>
          </a:p>
          <a:p>
            <a:pPr marL="271463" indent="-271463"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A subclass not defined by a predicate is called </a:t>
            </a:r>
            <a:r>
              <a:rPr lang="en-US" altLang="zh-TW" sz="2400" dirty="0" smtClean="0">
                <a:solidFill>
                  <a:schemeClr val="hlink"/>
                </a:solidFill>
                <a:ea typeface="新細明體" panose="02020500000000000000" pitchFamily="18" charset="-120"/>
              </a:rPr>
              <a:t>user-defined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</a:t>
            </a:r>
          </a:p>
          <a:p>
            <a:pPr marL="271463" indent="-271463"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Attribute-defined specialization: </a:t>
            </a:r>
          </a:p>
          <a:p>
            <a:pPr marL="630238" lvl="1" indent="-179388"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if a predicate A = c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(where A is an attribute of G and c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is a constant value from the domain of A) is used to specify membership in each subclass S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in Z</a:t>
            </a:r>
          </a:p>
          <a:p>
            <a:pPr marL="630238" lvl="1" indent="-179388"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Note: If c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≠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c</a:t>
            </a:r>
            <a:r>
              <a:rPr lang="en-US" altLang="zh-TW" sz="2000" baseline="-25000" dirty="0" err="1" smtClean="0">
                <a:ea typeface="新細明體" panose="02020500000000000000" pitchFamily="18" charset="-120"/>
              </a:rPr>
              <a:t>j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for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≠ j, and A is single-valued, then the attribute-defined specialization will be disjoint.</a:t>
            </a:r>
          </a:p>
        </p:txBody>
      </p:sp>
      <p:grpSp>
        <p:nvGrpSpPr>
          <p:cNvPr id="27653" name="Group 8"/>
          <p:cNvGrpSpPr>
            <a:grpSpLocks/>
          </p:cNvGrpSpPr>
          <p:nvPr/>
        </p:nvGrpSpPr>
        <p:grpSpPr bwMode="auto">
          <a:xfrm>
            <a:off x="557213" y="4051300"/>
            <a:ext cx="4478337" cy="2549525"/>
            <a:chOff x="351" y="2581"/>
            <a:chExt cx="2821" cy="1606"/>
          </a:xfrm>
        </p:grpSpPr>
        <p:pic>
          <p:nvPicPr>
            <p:cNvPr id="2765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2581"/>
              <a:ext cx="2821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Text Box 7"/>
            <p:cNvSpPr txBox="1">
              <a:spLocks noChangeArrowheads="1"/>
            </p:cNvSpPr>
            <p:nvPr/>
          </p:nvSpPr>
          <p:spPr bwMode="auto">
            <a:xfrm>
              <a:off x="1702" y="3023"/>
              <a:ext cx="2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200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d</a:t>
              </a:r>
            </a:p>
          </p:txBody>
        </p:sp>
      </p:grp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4583113" y="4660900"/>
            <a:ext cx="4116387" cy="7016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ENGINEER</a:t>
            </a:r>
            <a:r>
              <a:rPr lang="zh-TW" altLang="en-US" sz="2000">
                <a:ea typeface="新細明體" panose="02020500000000000000" pitchFamily="18" charset="-120"/>
              </a:rPr>
              <a:t> </a:t>
            </a:r>
            <a:r>
              <a:rPr lang="en-US" altLang="zh-TW" sz="2000">
                <a:ea typeface="新細明體" panose="02020500000000000000" pitchFamily="18" charset="-120"/>
              </a:rPr>
              <a:t>=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EMPLOYEE[JobType</a:t>
            </a:r>
            <a:r>
              <a:rPr lang="zh-TW" altLang="en-US" sz="2000">
                <a:ea typeface="新細明體" panose="02020500000000000000" pitchFamily="18" charset="-120"/>
              </a:rPr>
              <a:t> </a:t>
            </a:r>
            <a:r>
              <a:rPr lang="en-US" altLang="zh-TW" sz="2000">
                <a:ea typeface="新細明體" panose="02020500000000000000" pitchFamily="18" charset="-120"/>
              </a:rPr>
              <a:t>=</a:t>
            </a:r>
            <a:r>
              <a:rPr lang="zh-TW" altLang="en-US" sz="2000">
                <a:ea typeface="新細明體" panose="02020500000000000000" pitchFamily="18" charset="-120"/>
              </a:rPr>
              <a:t> </a:t>
            </a:r>
            <a:r>
              <a:rPr lang="en-US" altLang="zh-TW" sz="2000">
                <a:ea typeface="新細明體" panose="02020500000000000000" pitchFamily="18" charset="-120"/>
              </a:rPr>
              <a:t>“Engineer”]</a:t>
            </a:r>
            <a:endParaRPr lang="zh-TW" altLang="en-US" sz="20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1428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313738" y="6538913"/>
            <a:ext cx="830262" cy="3190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4AA798-C2BA-483D-81BB-765BD02E09C7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600"/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652838"/>
            <a:ext cx="4352925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2388"/>
            <a:ext cx="8458200" cy="1066800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anose="02020500000000000000" pitchFamily="18" charset="-120"/>
              </a:rPr>
              <a:t>Formal Definitions of EER Model (3)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939800"/>
            <a:ext cx="8963025" cy="2922588"/>
          </a:xfrm>
        </p:spPr>
        <p:txBody>
          <a:bodyPr/>
          <a:lstStyle/>
          <a:p>
            <a:pPr marL="174625" indent="-174625" eaLnBrk="1" hangingPunct="1">
              <a:lnSpc>
                <a:spcPct val="8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Category or UNION type T</a:t>
            </a:r>
          </a:p>
          <a:p>
            <a:pPr marL="533400" lvl="1" indent="-269875"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A class that is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 subset of the union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of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defining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superclasses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</a:t>
            </a:r>
            <a:br>
              <a:rPr lang="en-US" altLang="zh-TW" sz="2000" dirty="0" smtClean="0">
                <a:ea typeface="新細明體" panose="02020500000000000000" pitchFamily="18" charset="-120"/>
              </a:rPr>
            </a:br>
            <a:r>
              <a:rPr lang="en-US" altLang="zh-TW" sz="2000" dirty="0" smtClean="0">
                <a:ea typeface="新細明體" panose="02020500000000000000" pitchFamily="18" charset="-120"/>
              </a:rPr>
              <a:t>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2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,…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</a:t>
            </a:r>
            <a:r>
              <a:rPr lang="en-US" altLang="zh-TW" sz="2000" i="1" baseline="-25000" dirty="0" err="1" smtClean="0">
                <a:ea typeface="新細明體" panose="02020500000000000000" pitchFamily="18" charset="-120"/>
              </a:rPr>
              <a:t>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n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&gt; 1:</a:t>
            </a:r>
          </a:p>
          <a:p>
            <a:pPr marL="533400" lvl="1" indent="-269875"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	T ⊆ (D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∪ 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2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∪ … ∪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</a:t>
            </a:r>
            <a:r>
              <a:rPr lang="en-US" altLang="zh-TW" sz="2000" i="1" baseline="-25000" dirty="0" err="1" smtClean="0">
                <a:ea typeface="新細明體" panose="02020500000000000000" pitchFamily="18" charset="-120"/>
              </a:rPr>
              <a:t>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  <a:br>
              <a:rPr lang="en-US" altLang="zh-TW" sz="2000" dirty="0" smtClean="0">
                <a:ea typeface="新細明體" panose="02020500000000000000" pitchFamily="18" charset="-120"/>
              </a:rPr>
            </a:br>
            <a:r>
              <a:rPr lang="en-US" altLang="zh-TW" sz="2000" dirty="0" smtClean="0">
                <a:ea typeface="新細明體" panose="02020500000000000000" pitchFamily="18" charset="-120"/>
              </a:rPr>
              <a:t>A predicate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p</a:t>
            </a:r>
            <a:r>
              <a:rPr lang="en-US" altLang="zh-TW" sz="2000" i="1" baseline="-25000" dirty="0" smtClean="0">
                <a:ea typeface="新細明體" panose="02020500000000000000" pitchFamily="18" charset="-120"/>
              </a:rPr>
              <a:t>i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on the attributes of T. </a:t>
            </a:r>
          </a:p>
          <a:p>
            <a:pPr marL="533400" lvl="1" indent="-269875"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If a predicate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p</a:t>
            </a:r>
            <a:r>
              <a:rPr lang="en-US" altLang="zh-TW" sz="2000" i="1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on the attributes of 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can specify entities of 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 that are members of T. </a:t>
            </a:r>
          </a:p>
          <a:p>
            <a:pPr marL="533400" lvl="1" indent="-269875"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If a predicate is specified on every D</a:t>
            </a:r>
            <a:r>
              <a:rPr lang="en-US" altLang="zh-TW" sz="2000" i="1" baseline="-25000" dirty="0" smtClean="0">
                <a:ea typeface="新細明體" panose="02020500000000000000" pitchFamily="18" charset="-120"/>
              </a:rPr>
              <a:t>i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: T = (D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[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p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1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] ∪ D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2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[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p</a:t>
            </a:r>
            <a:r>
              <a:rPr lang="en-US" altLang="zh-TW" sz="2000" baseline="-25000" dirty="0" smtClean="0">
                <a:ea typeface="新細明體" panose="02020500000000000000" pitchFamily="18" charset="-120"/>
              </a:rPr>
              <a:t>2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] ∪…∪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</a:t>
            </a:r>
            <a:r>
              <a:rPr lang="en-US" altLang="zh-TW" sz="2000" i="1" baseline="-25000" dirty="0" err="1" smtClean="0">
                <a:ea typeface="新細明體" panose="02020500000000000000" pitchFamily="18" charset="-120"/>
              </a:rPr>
              <a:t>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[</a:t>
            </a:r>
            <a:r>
              <a:rPr lang="en-US" altLang="zh-TW" sz="2000" i="1" dirty="0" err="1" smtClean="0">
                <a:ea typeface="新細明體" panose="02020500000000000000" pitchFamily="18" charset="-120"/>
              </a:rPr>
              <a:t>p</a:t>
            </a:r>
            <a:r>
              <a:rPr lang="en-US" altLang="zh-TW" sz="1400" i="1" baseline="-25000" dirty="0" err="1" smtClean="0">
                <a:ea typeface="新細明體" panose="02020500000000000000" pitchFamily="18" charset="-120"/>
              </a:rPr>
              <a:t>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])</a:t>
            </a:r>
          </a:p>
          <a:p>
            <a:pPr marL="533400" lvl="1" indent="-269875"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Note: The definition of relationship type should have 'entity type' replaced with 'class'.</a:t>
            </a:r>
          </a:p>
        </p:txBody>
      </p:sp>
      <p:sp>
        <p:nvSpPr>
          <p:cNvPr id="28678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65100" y="6488113"/>
            <a:ext cx="341313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3457575" y="6345238"/>
            <a:ext cx="54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400" b="1">
                <a:ea typeface="新細明體" panose="02020500000000000000" pitchFamily="18" charset="-120"/>
              </a:rPr>
              <a:t>T</a:t>
            </a:r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1431925" y="5173663"/>
            <a:ext cx="695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r>
              <a:rPr lang="en-US" altLang="zh-TW" sz="2000" baseline="-25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4379913" y="5168900"/>
            <a:ext cx="695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r>
              <a:rPr lang="en-US" altLang="zh-TW" sz="2000" baseline="-25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3983038" y="5808663"/>
            <a:ext cx="51609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>
                <a:ea typeface="新細明體" panose="02020500000000000000" pitchFamily="18" charset="-120"/>
              </a:rPr>
              <a:t>T =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ea typeface="新細明體" panose="02020500000000000000" pitchFamily="18" charset="-120"/>
              </a:rPr>
              <a:t>(PERSON[DriverLicenseNo</a:t>
            </a:r>
            <a:r>
              <a:rPr lang="zh-TW" altLang="en-US" sz="2000">
                <a:ea typeface="新細明體" panose="02020500000000000000" pitchFamily="18" charset="-120"/>
              </a:rPr>
              <a:t> </a:t>
            </a:r>
            <a:r>
              <a:rPr lang="en-US" altLang="zh-TW" sz="2000">
                <a:ea typeface="新細明體" panose="02020500000000000000" pitchFamily="18" charset="-120"/>
                <a:cs typeface="Times New Roman" panose="02020603050405020304" pitchFamily="18" charset="0"/>
              </a:rPr>
              <a:t>≠</a:t>
            </a:r>
            <a:r>
              <a:rPr lang="zh-TW" altLang="en-US" sz="2000"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>
                <a:ea typeface="新細明體" panose="02020500000000000000" pitchFamily="18" charset="-120"/>
              </a:rPr>
              <a:t>NULL] </a:t>
            </a:r>
            <a:r>
              <a:rPr lang="en-US" altLang="zh-TW" sz="2000" b="1">
                <a:ea typeface="新細明體" panose="02020500000000000000" pitchFamily="18" charset="-120"/>
              </a:rPr>
              <a:t>∪</a:t>
            </a:r>
            <a:r>
              <a:rPr lang="en-US" altLang="zh-TW" sz="2400">
                <a:ea typeface="新細明體" panose="02020500000000000000" pitchFamily="18" charset="-120"/>
              </a:rPr>
              <a:t>…)</a:t>
            </a:r>
            <a:endParaRPr lang="zh-TW" altLang="en-US" sz="2400">
              <a:ea typeface="新細明體" panose="02020500000000000000" pitchFamily="18" charset="-120"/>
            </a:endParaRPr>
          </a:p>
        </p:txBody>
      </p:sp>
      <p:sp>
        <p:nvSpPr>
          <p:cNvPr id="28683" name="Text Box 8"/>
          <p:cNvSpPr txBox="1">
            <a:spLocks noChangeArrowheads="1"/>
          </p:cNvSpPr>
          <p:nvPr/>
        </p:nvSpPr>
        <p:spPr bwMode="auto">
          <a:xfrm>
            <a:off x="3367925" y="3972018"/>
            <a:ext cx="620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r>
              <a:rPr lang="en-US" altLang="zh-TW" sz="2000" baseline="-25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4734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A16830-263D-4030-99A4-C81FDFB15310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600"/>
          </a:p>
        </p:txBody>
      </p:sp>
      <p:pic>
        <p:nvPicPr>
          <p:cNvPr id="296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50800"/>
            <a:ext cx="7162800" cy="5927725"/>
          </a:xfrm>
        </p:spPr>
      </p:pic>
      <p:sp>
        <p:nvSpPr>
          <p:cNvPr id="2970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905500"/>
            <a:ext cx="7947025" cy="952500"/>
          </a:xfrm>
        </p:spPr>
        <p:txBody>
          <a:bodyPr/>
          <a:lstStyle/>
          <a:p>
            <a:pPr algn="l" eaLnBrk="1" hangingPunct="1"/>
            <a:r>
              <a:rPr lang="en-US" altLang="zh-TW" sz="2000" smtClean="0">
                <a:ea typeface="新細明體" panose="02020500000000000000" pitchFamily="18" charset="-120"/>
              </a:rPr>
              <a:t>A UML class diagram corresponding to the EER, illustrating UML notation for specialization/generalization.</a:t>
            </a:r>
          </a:p>
        </p:txBody>
      </p:sp>
      <p:sp>
        <p:nvSpPr>
          <p:cNvPr id="29701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26475" y="6378575"/>
            <a:ext cx="341313" cy="1873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37192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C3CFCC-3475-482E-9504-F9BE2EC09F52}" type="slidenum">
              <a:rPr lang="en-US" altLang="zh-TW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TW" sz="16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>
                <a:ea typeface="新細明體" panose="02020500000000000000" pitchFamily="18" charset="-120"/>
              </a:rPr>
              <a:t>Alternative Diagrammatic Notations</a:t>
            </a:r>
          </a:p>
        </p:txBody>
      </p:sp>
      <p:grpSp>
        <p:nvGrpSpPr>
          <p:cNvPr id="30724" name="Group 26"/>
          <p:cNvGrpSpPr>
            <a:grpSpLocks/>
          </p:cNvGrpSpPr>
          <p:nvPr/>
        </p:nvGrpSpPr>
        <p:grpSpPr bwMode="auto">
          <a:xfrm>
            <a:off x="228600" y="1447800"/>
            <a:ext cx="8686800" cy="4686300"/>
            <a:chOff x="384" y="1149"/>
            <a:chExt cx="5136" cy="2715"/>
          </a:xfrm>
        </p:grpSpPr>
        <p:sp>
          <p:nvSpPr>
            <p:cNvPr id="30725" name="Text Box 4"/>
            <p:cNvSpPr txBox="1">
              <a:spLocks noChangeArrowheads="1"/>
            </p:cNvSpPr>
            <p:nvPr/>
          </p:nvSpPr>
          <p:spPr bwMode="auto">
            <a:xfrm>
              <a:off x="384" y="1152"/>
              <a:ext cx="2256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新細明體" panose="02020500000000000000" pitchFamily="18" charset="-120"/>
                </a:rPr>
                <a:t>Symbols for entity type / class, attribute and relationship</a:t>
              </a:r>
            </a:p>
          </p:txBody>
        </p:sp>
        <p:sp>
          <p:nvSpPr>
            <p:cNvPr id="30726" name="Text Box 5"/>
            <p:cNvSpPr txBox="1">
              <a:spLocks noChangeArrowheads="1"/>
            </p:cNvSpPr>
            <p:nvPr/>
          </p:nvSpPr>
          <p:spPr bwMode="auto">
            <a:xfrm>
              <a:off x="3024" y="1149"/>
              <a:ext cx="13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新細明體" panose="02020500000000000000" pitchFamily="18" charset="-120"/>
                </a:rPr>
                <a:t>Displaying attributes</a:t>
              </a:r>
            </a:p>
          </p:txBody>
        </p:sp>
        <p:sp>
          <p:nvSpPr>
            <p:cNvPr id="30727" name="Text Box 6"/>
            <p:cNvSpPr txBox="1">
              <a:spLocks noChangeArrowheads="1"/>
            </p:cNvSpPr>
            <p:nvPr/>
          </p:nvSpPr>
          <p:spPr bwMode="auto">
            <a:xfrm>
              <a:off x="4320" y="2352"/>
              <a:ext cx="1200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新細明體" panose="02020500000000000000" pitchFamily="18" charset="-120"/>
                </a:rPr>
                <a:t>Displaying cardinality ratios</a:t>
              </a:r>
            </a:p>
          </p:txBody>
        </p:sp>
        <p:sp>
          <p:nvSpPr>
            <p:cNvPr id="30728" name="Text Box 7"/>
            <p:cNvSpPr txBox="1">
              <a:spLocks noChangeArrowheads="1"/>
            </p:cNvSpPr>
            <p:nvPr/>
          </p:nvSpPr>
          <p:spPr bwMode="auto">
            <a:xfrm>
              <a:off x="3072" y="2380"/>
              <a:ext cx="1248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新細明體" panose="02020500000000000000" pitchFamily="18" charset="-120"/>
                </a:rPr>
                <a:t>Various (min, max) notations</a:t>
              </a:r>
            </a:p>
          </p:txBody>
        </p:sp>
        <p:sp>
          <p:nvSpPr>
            <p:cNvPr id="30729" name="Text Box 8"/>
            <p:cNvSpPr txBox="1">
              <a:spLocks noChangeArrowheads="1"/>
            </p:cNvSpPr>
            <p:nvPr/>
          </p:nvSpPr>
          <p:spPr bwMode="auto">
            <a:xfrm>
              <a:off x="404" y="2332"/>
              <a:ext cx="2188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新細明體" panose="02020500000000000000" pitchFamily="18" charset="-120"/>
                </a:rPr>
                <a:t>Notations for displaying specialization / generalization</a:t>
              </a:r>
            </a:p>
          </p:txBody>
        </p:sp>
        <p:pic>
          <p:nvPicPr>
            <p:cNvPr id="30730" name="Picture 21" descr="spec_gen9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736"/>
              <a:ext cx="2160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1" name="Picture 22" descr="spec_gen5"/>
            <p:cNvPicPr>
              <a:picLocks noChangeAspect="1" noChangeArrowheads="1"/>
            </p:cNvPicPr>
            <p:nvPr/>
          </p:nvPicPr>
          <p:blipFill>
            <a:blip r:embed="rId3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572"/>
              <a:ext cx="2292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2" name="Picture 23" descr="spec_gen6"/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380"/>
              <a:ext cx="2124" cy="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3" name="Picture 24" descr="spec_gen7"/>
            <p:cNvPicPr>
              <a:picLocks noChangeAspect="1" noChangeArrowheads="1"/>
            </p:cNvPicPr>
            <p:nvPr/>
          </p:nvPicPr>
          <p:blipFill>
            <a:blip r:embed="rId5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" y="2688"/>
              <a:ext cx="642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4" name="Picture 25" descr="spec_gen8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784"/>
              <a:ext cx="60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031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638"/>
            <a:ext cx="7772400" cy="1193801"/>
          </a:xfrm>
        </p:spPr>
        <p:txBody>
          <a:bodyPr/>
          <a:lstStyle/>
          <a:p>
            <a:pPr eaLnBrk="1" hangingPunct="1"/>
            <a:r>
              <a:rPr lang="en-US" altLang="zh-TW" sz="3200" b="1">
                <a:ea typeface="新細明體" panose="02020500000000000000" pitchFamily="18" charset="-120"/>
              </a:rPr>
              <a:t>Example COMPANY Database</a:t>
            </a:r>
            <a:endParaRPr lang="en-US" altLang="zh-TW" sz="3200">
              <a:ea typeface="新細明體" panose="02020500000000000000" pitchFamily="18" charset="-12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1176338"/>
            <a:ext cx="8524875" cy="3611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Requirements</a:t>
            </a:r>
            <a:r>
              <a:rPr lang="en-US" altLang="zh-TW" sz="2000" dirty="0">
                <a:ea typeface="新細明體" panose="02020500000000000000" pitchFamily="18" charset="-120"/>
              </a:rPr>
              <a:t> of the Company (oversimplified for illustrative purposes)</a:t>
            </a:r>
          </a:p>
          <a:p>
            <a:pPr marL="538163" lvl="1" indent="-274638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The company is organized into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DEPARTMENT</a:t>
            </a:r>
            <a:r>
              <a:rPr lang="en-US" altLang="zh-TW" sz="1800" dirty="0">
                <a:ea typeface="新細明體" panose="02020500000000000000" pitchFamily="18" charset="-120"/>
              </a:rPr>
              <a:t>s. </a:t>
            </a:r>
          </a:p>
          <a:p>
            <a:pPr marL="538163" lvl="1" indent="-274638" eaLnBrk="1" hangingPunct="1">
              <a:lnSpc>
                <a:spcPct val="90000"/>
              </a:lnSpc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Each department has a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name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number</a:t>
            </a:r>
            <a:r>
              <a:rPr lang="en-US" altLang="zh-TW" sz="1800" dirty="0">
                <a:ea typeface="新細明體" panose="02020500000000000000" pitchFamily="18" charset="-120"/>
              </a:rPr>
              <a:t> and an employee who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manages</a:t>
            </a:r>
            <a:r>
              <a:rPr lang="en-US" altLang="zh-TW" sz="1800" i="1" dirty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the department. </a:t>
            </a:r>
          </a:p>
          <a:p>
            <a:pPr marL="538163" lvl="1" indent="-274638" eaLnBrk="1" hangingPunct="1">
              <a:lnSpc>
                <a:spcPct val="90000"/>
              </a:lnSpc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We keep track of the start </a:t>
            </a:r>
            <a:r>
              <a:rPr lang="en-US" altLang="zh-TW" sz="1800" u="sng" dirty="0">
                <a:ea typeface="新細明體" panose="02020500000000000000" pitchFamily="18" charset="-120"/>
              </a:rPr>
              <a:t>date</a:t>
            </a:r>
            <a:r>
              <a:rPr lang="en-US" altLang="zh-TW" sz="1800" dirty="0">
                <a:ea typeface="新細明體" panose="02020500000000000000" pitchFamily="18" charset="-120"/>
              </a:rPr>
              <a:t> of the department</a:t>
            </a:r>
            <a:r>
              <a:rPr lang="en-US" altLang="zh-TW" sz="1800" i="1" dirty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manager.</a:t>
            </a:r>
            <a:r>
              <a:rPr lang="en-US" altLang="zh-TW" sz="1800" i="1" dirty="0">
                <a:ea typeface="新細明體" panose="02020500000000000000" pitchFamily="18" charset="-120"/>
              </a:rPr>
              <a:t> </a:t>
            </a:r>
          </a:p>
          <a:p>
            <a:pPr marL="538163" lvl="1" indent="-274638" eaLnBrk="1" hangingPunct="1">
              <a:lnSpc>
                <a:spcPct val="90000"/>
              </a:lnSpc>
            </a:pPr>
            <a:r>
              <a:rPr lang="en-US" altLang="zh-TW" sz="1800" dirty="0">
                <a:ea typeface="新細明體" panose="02020500000000000000" pitchFamily="18" charset="-120"/>
              </a:rPr>
              <a:t>Each department</a:t>
            </a:r>
            <a:r>
              <a:rPr lang="en-US" altLang="zh-TW" sz="1800" i="1" dirty="0">
                <a:ea typeface="新細明體" panose="02020500000000000000" pitchFamily="18" charset="-120"/>
              </a:rPr>
              <a:t>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controls</a:t>
            </a:r>
            <a:r>
              <a:rPr lang="en-US" altLang="zh-TW" sz="1800" i="1" dirty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a number of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PROJECT</a:t>
            </a:r>
            <a:r>
              <a:rPr lang="en-US" altLang="zh-TW" sz="1800" dirty="0">
                <a:ea typeface="新細明體" panose="02020500000000000000" pitchFamily="18" charset="-120"/>
              </a:rPr>
              <a:t>s</a:t>
            </a:r>
            <a:r>
              <a:rPr lang="en-US" altLang="zh-TW" sz="1800" i="1" dirty="0">
                <a:ea typeface="新細明體" panose="02020500000000000000" pitchFamily="18" charset="-120"/>
              </a:rPr>
              <a:t>. </a:t>
            </a:r>
          </a:p>
          <a:p>
            <a:pPr marL="538163" lvl="1" indent="-274638" eaLnBrk="1" hangingPunct="1">
              <a:lnSpc>
                <a:spcPct val="90000"/>
              </a:lnSpc>
              <a:buFontTx/>
              <a:buNone/>
            </a:pPr>
            <a:r>
              <a:rPr lang="en-US" altLang="zh-TW" sz="1800" i="1" dirty="0">
                <a:ea typeface="新細明體" panose="02020500000000000000" pitchFamily="18" charset="-120"/>
              </a:rPr>
              <a:t>	</a:t>
            </a:r>
            <a:r>
              <a:rPr lang="en-US" altLang="zh-TW" sz="1800" dirty="0">
                <a:ea typeface="新細明體" panose="02020500000000000000" pitchFamily="18" charset="-120"/>
              </a:rPr>
              <a:t>Each project has a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name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number</a:t>
            </a:r>
            <a:r>
              <a:rPr lang="en-US" altLang="zh-TW" sz="1800" dirty="0">
                <a:ea typeface="新細明體" panose="02020500000000000000" pitchFamily="18" charset="-120"/>
              </a:rPr>
              <a:t> and is</a:t>
            </a:r>
            <a:r>
              <a:rPr lang="en-US" altLang="zh-TW" sz="1800" i="1" dirty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located at a single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location</a:t>
            </a: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</a:p>
        </p:txBody>
      </p:sp>
      <p:grpSp>
        <p:nvGrpSpPr>
          <p:cNvPr id="24580" name="Group 34"/>
          <p:cNvGrpSpPr>
            <a:grpSpLocks/>
          </p:cNvGrpSpPr>
          <p:nvPr/>
        </p:nvGrpSpPr>
        <p:grpSpPr bwMode="auto">
          <a:xfrm>
            <a:off x="1370013" y="4973638"/>
            <a:ext cx="5014912" cy="1293812"/>
            <a:chOff x="-252" y="3385"/>
            <a:chExt cx="3159" cy="815"/>
          </a:xfrm>
        </p:grpSpPr>
        <p:grpSp>
          <p:nvGrpSpPr>
            <p:cNvPr id="24582" name="Group 21"/>
            <p:cNvGrpSpPr>
              <a:grpSpLocks/>
            </p:cNvGrpSpPr>
            <p:nvPr/>
          </p:nvGrpSpPr>
          <p:grpSpPr bwMode="auto">
            <a:xfrm>
              <a:off x="-252" y="3385"/>
              <a:ext cx="1961" cy="815"/>
              <a:chOff x="1823" y="3164"/>
              <a:chExt cx="1961" cy="815"/>
            </a:xfrm>
          </p:grpSpPr>
          <p:grpSp>
            <p:nvGrpSpPr>
              <p:cNvPr id="24584" name="Group 22"/>
              <p:cNvGrpSpPr>
                <a:grpSpLocks/>
              </p:cNvGrpSpPr>
              <p:nvPr/>
            </p:nvGrpSpPr>
            <p:grpSpPr bwMode="auto">
              <a:xfrm>
                <a:off x="1823" y="3164"/>
                <a:ext cx="878" cy="416"/>
                <a:chOff x="1108" y="3068"/>
                <a:chExt cx="878" cy="416"/>
              </a:xfrm>
            </p:grpSpPr>
            <p:sp>
              <p:nvSpPr>
                <p:cNvPr id="2459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160" y="3109"/>
                  <a:ext cx="82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TW" sz="1200" b="1">
                      <a:ea typeface="新細明體" panose="02020500000000000000" pitchFamily="18" charset="-120"/>
                    </a:rPr>
                    <a:t>Mini World: Company</a:t>
                  </a:r>
                </a:p>
              </p:txBody>
            </p:sp>
            <p:sp>
              <p:nvSpPr>
                <p:cNvPr id="24594" name="Freeform 24"/>
                <p:cNvSpPr>
                  <a:spLocks/>
                </p:cNvSpPr>
                <p:nvPr/>
              </p:nvSpPr>
              <p:spPr bwMode="auto">
                <a:xfrm>
                  <a:off x="1108" y="3068"/>
                  <a:ext cx="866" cy="416"/>
                </a:xfrm>
                <a:custGeom>
                  <a:avLst/>
                  <a:gdLst>
                    <a:gd name="T0" fmla="*/ 159646 w 556"/>
                    <a:gd name="T1" fmla="*/ 1 h 491"/>
                    <a:gd name="T2" fmla="*/ 154310 w 556"/>
                    <a:gd name="T3" fmla="*/ 1 h 491"/>
                    <a:gd name="T4" fmla="*/ 143493 w 556"/>
                    <a:gd name="T5" fmla="*/ 1 h 491"/>
                    <a:gd name="T6" fmla="*/ 124780 w 556"/>
                    <a:gd name="T7" fmla="*/ 1 h 491"/>
                    <a:gd name="T8" fmla="*/ 110516 w 556"/>
                    <a:gd name="T9" fmla="*/ 1 h 491"/>
                    <a:gd name="T10" fmla="*/ 100087 w 556"/>
                    <a:gd name="T11" fmla="*/ 1 h 491"/>
                    <a:gd name="T12" fmla="*/ 42256 w 556"/>
                    <a:gd name="T13" fmla="*/ 1 h 491"/>
                    <a:gd name="T14" fmla="*/ 29682 w 556"/>
                    <a:gd name="T15" fmla="*/ 1 h 491"/>
                    <a:gd name="T16" fmla="*/ 12121 w 556"/>
                    <a:gd name="T17" fmla="*/ 1 h 491"/>
                    <a:gd name="T18" fmla="*/ 3333 w 556"/>
                    <a:gd name="T19" fmla="*/ 1 h 491"/>
                    <a:gd name="T20" fmla="*/ 0 w 556"/>
                    <a:gd name="T21" fmla="*/ 1 h 491"/>
                    <a:gd name="T22" fmla="*/ 14178 w 556"/>
                    <a:gd name="T23" fmla="*/ 1 h 491"/>
                    <a:gd name="T24" fmla="*/ 68162 w 556"/>
                    <a:gd name="T25" fmla="*/ 0 h 491"/>
                    <a:gd name="T26" fmla="*/ 122682 w 556"/>
                    <a:gd name="T27" fmla="*/ 1 h 491"/>
                    <a:gd name="T28" fmla="*/ 142177 w 556"/>
                    <a:gd name="T29" fmla="*/ 1 h 491"/>
                    <a:gd name="T30" fmla="*/ 159646 w 556"/>
                    <a:gd name="T31" fmla="*/ 1 h 491"/>
                    <a:gd name="T32" fmla="*/ 159646 w 556"/>
                    <a:gd name="T33" fmla="*/ 1 h 49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56"/>
                    <a:gd name="T52" fmla="*/ 0 h 491"/>
                    <a:gd name="T53" fmla="*/ 556 w 556"/>
                    <a:gd name="T54" fmla="*/ 491 h 49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56" h="491">
                      <a:moveTo>
                        <a:pt x="552" y="339"/>
                      </a:moveTo>
                      <a:cubicBezTo>
                        <a:pt x="551" y="349"/>
                        <a:pt x="553" y="395"/>
                        <a:pt x="534" y="406"/>
                      </a:cubicBezTo>
                      <a:cubicBezTo>
                        <a:pt x="523" y="413"/>
                        <a:pt x="509" y="412"/>
                        <a:pt x="497" y="418"/>
                      </a:cubicBezTo>
                      <a:cubicBezTo>
                        <a:pt x="473" y="430"/>
                        <a:pt x="456" y="447"/>
                        <a:pt x="431" y="455"/>
                      </a:cubicBezTo>
                      <a:cubicBezTo>
                        <a:pt x="409" y="476"/>
                        <a:pt x="424" y="465"/>
                        <a:pt x="382" y="479"/>
                      </a:cubicBezTo>
                      <a:cubicBezTo>
                        <a:pt x="370" y="483"/>
                        <a:pt x="346" y="491"/>
                        <a:pt x="346" y="491"/>
                      </a:cubicBezTo>
                      <a:cubicBezTo>
                        <a:pt x="280" y="485"/>
                        <a:pt x="211" y="480"/>
                        <a:pt x="146" y="467"/>
                      </a:cubicBezTo>
                      <a:cubicBezTo>
                        <a:pt x="88" y="430"/>
                        <a:pt x="170" y="479"/>
                        <a:pt x="103" y="449"/>
                      </a:cubicBezTo>
                      <a:cubicBezTo>
                        <a:pt x="80" y="438"/>
                        <a:pt x="66" y="417"/>
                        <a:pt x="42" y="406"/>
                      </a:cubicBezTo>
                      <a:cubicBezTo>
                        <a:pt x="22" y="376"/>
                        <a:pt x="19" y="379"/>
                        <a:pt x="12" y="352"/>
                      </a:cubicBezTo>
                      <a:cubicBezTo>
                        <a:pt x="8" y="336"/>
                        <a:pt x="0" y="303"/>
                        <a:pt x="0" y="303"/>
                      </a:cubicBezTo>
                      <a:cubicBezTo>
                        <a:pt x="4" y="246"/>
                        <a:pt x="0" y="160"/>
                        <a:pt x="49" y="115"/>
                      </a:cubicBezTo>
                      <a:cubicBezTo>
                        <a:pt x="80" y="22"/>
                        <a:pt x="149" y="9"/>
                        <a:pt x="236" y="0"/>
                      </a:cubicBezTo>
                      <a:cubicBezTo>
                        <a:pt x="299" y="2"/>
                        <a:pt x="362" y="0"/>
                        <a:pt x="424" y="6"/>
                      </a:cubicBezTo>
                      <a:cubicBezTo>
                        <a:pt x="453" y="9"/>
                        <a:pt x="491" y="60"/>
                        <a:pt x="491" y="60"/>
                      </a:cubicBezTo>
                      <a:cubicBezTo>
                        <a:pt x="504" y="80"/>
                        <a:pt x="551" y="156"/>
                        <a:pt x="552" y="176"/>
                      </a:cubicBezTo>
                      <a:cubicBezTo>
                        <a:pt x="556" y="230"/>
                        <a:pt x="552" y="285"/>
                        <a:pt x="552" y="339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TW" altLang="en-US" sz="1800"/>
                </a:p>
              </p:txBody>
            </p:sp>
          </p:grpSp>
          <p:pic>
            <p:nvPicPr>
              <p:cNvPr id="24585" name="Picture 25" descr="j029202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7" y="3431"/>
                <a:ext cx="577" cy="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586" name="Group 26"/>
              <p:cNvGrpSpPr>
                <a:grpSpLocks/>
              </p:cNvGrpSpPr>
              <p:nvPr/>
            </p:nvGrpSpPr>
            <p:grpSpPr bwMode="auto">
              <a:xfrm>
                <a:off x="3160" y="3305"/>
                <a:ext cx="624" cy="643"/>
                <a:chOff x="3160" y="3407"/>
                <a:chExt cx="624" cy="643"/>
              </a:xfrm>
            </p:grpSpPr>
            <p:grpSp>
              <p:nvGrpSpPr>
                <p:cNvPr id="24587" name="Group 27"/>
                <p:cNvGrpSpPr>
                  <a:grpSpLocks/>
                </p:cNvGrpSpPr>
                <p:nvPr/>
              </p:nvGrpSpPr>
              <p:grpSpPr bwMode="auto">
                <a:xfrm>
                  <a:off x="3293" y="3459"/>
                  <a:ext cx="386" cy="219"/>
                  <a:chOff x="3275" y="3429"/>
                  <a:chExt cx="386" cy="219"/>
                </a:xfrm>
              </p:grpSpPr>
              <p:sp>
                <p:nvSpPr>
                  <p:cNvPr id="24591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3275" y="3429"/>
                    <a:ext cx="372" cy="21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chemeClr val="tx1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32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4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TW" altLang="en-US" sz="1800">
                      <a:solidFill>
                        <a:schemeClr val="tx1"/>
                      </a:solidFill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24592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04" y="3444"/>
                    <a:ext cx="35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32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8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4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–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Char char="•"/>
                      <a:defRPr sz="2000">
                        <a:solidFill>
                          <a:schemeClr val="bg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FontTx/>
                      <a:buNone/>
                    </a:pPr>
                    <a:r>
                      <a:rPr lang="en-US" altLang="zh-TW" sz="1400">
                        <a:ea typeface="新細明體" panose="02020500000000000000" pitchFamily="18" charset="-120"/>
                      </a:rPr>
                      <a:t>DB</a:t>
                    </a:r>
                  </a:p>
                </p:txBody>
              </p:sp>
            </p:grpSp>
            <p:sp>
              <p:nvSpPr>
                <p:cNvPr id="2458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213" y="3789"/>
                  <a:ext cx="540" cy="174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TW" sz="1200">
                      <a:ea typeface="新細明體" panose="02020500000000000000" pitchFamily="18" charset="-120"/>
                    </a:rPr>
                    <a:t>DBMS</a:t>
                  </a:r>
                </a:p>
              </p:txBody>
            </p:sp>
            <p:sp>
              <p:nvSpPr>
                <p:cNvPr id="24589" name="Rectangle 31"/>
                <p:cNvSpPr>
                  <a:spLocks noChangeArrowheads="1"/>
                </p:cNvSpPr>
                <p:nvPr/>
              </p:nvSpPr>
              <p:spPr bwMode="auto">
                <a:xfrm>
                  <a:off x="3160" y="3407"/>
                  <a:ext cx="624" cy="643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8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4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Char char="–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Char char="•"/>
                    <a:defRPr sz="2000">
                      <a:solidFill>
                        <a:schemeClr val="bg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TW" altLang="en-US" sz="1800">
                    <a:solidFill>
                      <a:schemeClr val="tx1"/>
                    </a:solidFill>
                    <a:ea typeface="新細明體" panose="02020500000000000000" pitchFamily="18" charset="-120"/>
                  </a:endParaRPr>
                </a:p>
              </p:txBody>
            </p:sp>
            <p:cxnSp>
              <p:nvCxnSpPr>
                <p:cNvPr id="24590" name="AutoShape 32"/>
                <p:cNvCxnSpPr>
                  <a:cxnSpLocks noChangeShapeType="1"/>
                  <a:stCxn id="24591" idx="3"/>
                  <a:endCxn id="24588" idx="0"/>
                </p:cNvCxnSpPr>
                <p:nvPr/>
              </p:nvCxnSpPr>
              <p:spPr bwMode="auto">
                <a:xfrm>
                  <a:off x="3479" y="3678"/>
                  <a:ext cx="4" cy="111"/>
                </a:xfrm>
                <a:prstGeom prst="straightConnector1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24583" name="Text Box 33"/>
            <p:cNvSpPr txBox="1">
              <a:spLocks noChangeArrowheads="1"/>
            </p:cNvSpPr>
            <p:nvPr/>
          </p:nvSpPr>
          <p:spPr bwMode="auto">
            <a:xfrm>
              <a:off x="1793" y="3412"/>
              <a:ext cx="1114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3525" indent="-263525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–"/>
                <a:defRPr sz="28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•"/>
                <a:defRPr sz="20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600" b="1">
                  <a:ea typeface="新細明體" panose="02020500000000000000" pitchFamily="18" charset="-120"/>
                </a:rPr>
                <a:t>Construct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 b="1">
                  <a:solidFill>
                    <a:schemeClr val="hlink"/>
                  </a:solidFill>
                  <a:ea typeface="新細明體" panose="02020500000000000000" pitchFamily="18" charset="-120"/>
                </a:rPr>
                <a:t>Design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>
                  <a:ea typeface="新細明體" panose="02020500000000000000" pitchFamily="18" charset="-120"/>
                </a:rPr>
                <a:t>Define DB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AutoNum type="arabicPeriod"/>
              </a:pPr>
              <a:r>
                <a:rPr lang="en-US" altLang="zh-TW" sz="1400">
                  <a:ea typeface="新細明體" panose="02020500000000000000" pitchFamily="18" charset="-120"/>
                </a:rPr>
                <a:t>Load DB</a:t>
              </a:r>
            </a:p>
          </p:txBody>
        </p:sp>
      </p:grpSp>
      <p:sp>
        <p:nvSpPr>
          <p:cNvPr id="24581" name="投影片編號版面配置區 1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070DD2-96D6-4DBC-95E6-EEA0733B87CE}" type="slidenum">
              <a:rPr lang="en-US" altLang="zh-TW" sz="12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zh-TW" sz="120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204788"/>
            <a:ext cx="7583488" cy="698500"/>
          </a:xfrm>
        </p:spPr>
        <p:txBody>
          <a:bodyPr/>
          <a:lstStyle/>
          <a:p>
            <a:pPr eaLnBrk="1" hangingPunct="1"/>
            <a:r>
              <a:rPr lang="en-US" altLang="zh-TW" sz="2800" b="1">
                <a:ea typeface="新細明體" panose="02020500000000000000" pitchFamily="18" charset="-120"/>
              </a:rPr>
              <a:t>Example COMPANY Database</a:t>
            </a:r>
            <a:endParaRPr lang="en-US" altLang="zh-TW" sz="2800">
              <a:ea typeface="新細明體" panose="02020500000000000000" pitchFamily="18" charset="-12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" y="1189038"/>
            <a:ext cx="8520974" cy="5303837"/>
          </a:xfrm>
        </p:spPr>
        <p:txBody>
          <a:bodyPr/>
          <a:lstStyle/>
          <a:p>
            <a:pPr marL="538163" lvl="1" indent="-355600" eaLnBrk="1" hangingPunct="1">
              <a:buSzPct val="150000"/>
            </a:pPr>
            <a:r>
              <a:rPr lang="en-US" altLang="zh-TW" sz="1800" dirty="0">
                <a:ea typeface="新細明體" panose="02020500000000000000" pitchFamily="18" charset="-120"/>
              </a:rPr>
              <a:t>We store each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EMPLOYEE’s</a:t>
            </a:r>
            <a:r>
              <a:rPr lang="en-US" altLang="zh-TW" sz="1800" dirty="0">
                <a:ea typeface="新細明體" panose="02020500000000000000" pitchFamily="18" charset="-120"/>
              </a:rPr>
              <a:t> social security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/>
            </a:r>
            <a:br>
              <a:rPr lang="en-US" altLang="zh-TW" sz="1800" dirty="0" smtClean="0">
                <a:ea typeface="新細明體" panose="02020500000000000000" pitchFamily="18" charset="-120"/>
              </a:rPr>
            </a:br>
            <a:r>
              <a:rPr lang="en-US" altLang="zh-TW" sz="1800" u="sng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number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address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salary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sex</a:t>
            </a:r>
            <a:r>
              <a:rPr lang="en-US" altLang="zh-TW" sz="1800" dirty="0">
                <a:ea typeface="新細明體" panose="02020500000000000000" pitchFamily="18" charset="-120"/>
              </a:rPr>
              <a:t>, and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birthdate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marL="538163" lvl="1" indent="-355600" eaLnBrk="1" hangingPunct="1">
              <a:buSzPct val="150000"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Each employee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works for</a:t>
            </a:r>
            <a:r>
              <a:rPr lang="en-US" altLang="zh-TW" sz="1800" b="1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one department but may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work on</a:t>
            </a:r>
            <a:r>
              <a:rPr lang="en-US" altLang="zh-TW" sz="1800" b="1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several projects. </a:t>
            </a:r>
          </a:p>
          <a:p>
            <a:pPr marL="538163" lvl="1" indent="-355600" eaLnBrk="1" hangingPunct="1">
              <a:buSzPct val="150000"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We keep track of the number of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hours</a:t>
            </a:r>
            <a:r>
              <a:rPr lang="en-US" altLang="zh-TW" sz="1800" dirty="0">
                <a:ea typeface="新細明體" panose="02020500000000000000" pitchFamily="18" charset="-120"/>
              </a:rPr>
              <a:t> per week that an employee currently works on each project. </a:t>
            </a:r>
          </a:p>
          <a:p>
            <a:pPr marL="538163" lvl="1" indent="-355600" eaLnBrk="1" hangingPunct="1">
              <a:buSzPct val="150000"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We also keep track of the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direct supervisor</a:t>
            </a:r>
            <a:r>
              <a:rPr lang="en-US" altLang="zh-TW" sz="1800" b="1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of each employee.</a:t>
            </a:r>
          </a:p>
          <a:p>
            <a:pPr marL="538163" lvl="1" indent="-355600" eaLnBrk="1" hangingPunct="1">
              <a:buSzPct val="150000"/>
            </a:pPr>
            <a:r>
              <a:rPr lang="en-US" altLang="zh-TW" sz="1800" dirty="0">
                <a:ea typeface="新細明體" panose="02020500000000000000" pitchFamily="18" charset="-120"/>
              </a:rPr>
              <a:t>Each employee may </a:t>
            </a:r>
            <a:r>
              <a:rPr lang="en-US" altLang="zh-TW" sz="1800" b="1" i="1" dirty="0">
                <a:solidFill>
                  <a:srgbClr val="FF0000"/>
                </a:solidFill>
                <a:ea typeface="新細明體" panose="02020500000000000000" pitchFamily="18" charset="-120"/>
              </a:rPr>
              <a:t>have</a:t>
            </a:r>
            <a:r>
              <a:rPr lang="en-US" altLang="zh-TW" sz="1800" dirty="0">
                <a:ea typeface="新細明體" panose="02020500000000000000" pitchFamily="18" charset="-120"/>
              </a:rPr>
              <a:t> a number of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DEPENDENTs</a:t>
            </a:r>
            <a:r>
              <a:rPr lang="en-US" altLang="zh-TW" sz="1800" dirty="0">
                <a:ea typeface="新細明體" panose="02020500000000000000" pitchFamily="18" charset="-120"/>
              </a:rPr>
              <a:t>. </a:t>
            </a:r>
          </a:p>
          <a:p>
            <a:pPr marL="538163" lvl="1" indent="-355600" eaLnBrk="1" hangingPunct="1">
              <a:buSzPct val="150000"/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	For each dependent, we keep track of their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name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sex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birthdate</a:t>
            </a:r>
            <a:r>
              <a:rPr lang="en-US" altLang="zh-TW" sz="1800" dirty="0">
                <a:ea typeface="新細明體" panose="02020500000000000000" pitchFamily="18" charset="-120"/>
              </a:rPr>
              <a:t>, and </a:t>
            </a:r>
            <a:r>
              <a:rPr lang="en-US" altLang="zh-TW" sz="1800" u="sng" dirty="0">
                <a:solidFill>
                  <a:srgbClr val="FF0000"/>
                </a:solidFill>
                <a:ea typeface="新細明體" panose="02020500000000000000" pitchFamily="18" charset="-120"/>
              </a:rPr>
              <a:t>relationship</a:t>
            </a:r>
            <a:r>
              <a:rPr lang="en-US" altLang="zh-TW" sz="1800" dirty="0">
                <a:ea typeface="新細明體" panose="02020500000000000000" pitchFamily="18" charset="-120"/>
              </a:rPr>
              <a:t> to employee.</a:t>
            </a:r>
          </a:p>
        </p:txBody>
      </p:sp>
      <p:sp>
        <p:nvSpPr>
          <p:cNvPr id="26628" name="投影片編號版面配置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•"/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2E4730-8D3B-44C2-9812-BFBF7C596D68}" type="slidenum">
              <a:rPr lang="en-US" altLang="zh-TW" sz="11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TW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">
      <a:dk1>
        <a:srgbClr val="000000"/>
      </a:dk1>
      <a:lt1>
        <a:srgbClr val="FFFFFF"/>
      </a:lt1>
      <a:dk2>
        <a:srgbClr val="3366CC"/>
      </a:dk2>
      <a:lt2>
        <a:srgbClr val="FFCC66"/>
      </a:lt2>
      <a:accent1>
        <a:srgbClr val="00FFFF"/>
      </a:accent1>
      <a:accent2>
        <a:srgbClr val="3366FF"/>
      </a:accent2>
      <a:accent3>
        <a:srgbClr val="ADB8E2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5036</TotalTime>
  <Words>3353</Words>
  <Application>Microsoft Office PowerPoint</Application>
  <PresentationFormat>如螢幕大小 (4:3)</PresentationFormat>
  <Paragraphs>714</Paragraphs>
  <Slides>77</Slides>
  <Notes>39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9" baseType="lpstr">
      <vt:lpstr>Arial Unicode MS</vt:lpstr>
      <vt:lpstr>굴림</vt:lpstr>
      <vt:lpstr>Monotype Sorts</vt:lpstr>
      <vt:lpstr>新細明體</vt:lpstr>
      <vt:lpstr>Arial</vt:lpstr>
      <vt:lpstr>Arial Black</vt:lpstr>
      <vt:lpstr>Calibri</vt:lpstr>
      <vt:lpstr>Symbol</vt:lpstr>
      <vt:lpstr>Times New Roman</vt:lpstr>
      <vt:lpstr>Wingdings</vt:lpstr>
      <vt:lpstr>Soaring</vt:lpstr>
      <vt:lpstr>Visio.Drawing.6</vt:lpstr>
      <vt:lpstr>Chapter 7 Concept Data Modeling Using Entities and Relationships</vt:lpstr>
      <vt:lpstr>A simplified diagram to illustrate the main phases of database design.</vt:lpstr>
      <vt:lpstr>Process Models</vt:lpstr>
      <vt:lpstr>Process modeling</vt:lpstr>
      <vt:lpstr>Data Models</vt:lpstr>
      <vt:lpstr>Data Model and Schema</vt:lpstr>
      <vt:lpstr>Chapter Outline Concept Data Modeling Using Entities and Relationships</vt:lpstr>
      <vt:lpstr>Example COMPANY Database</vt:lpstr>
      <vt:lpstr>Example COMPANY Database</vt:lpstr>
      <vt:lpstr>ER diagram for the COMPANY DB</vt:lpstr>
      <vt:lpstr>ER Model Concepts</vt:lpstr>
      <vt:lpstr>Two entities, employee e1 and company c1,  and their attributes.</vt:lpstr>
      <vt:lpstr>Types of Attributes (1)</vt:lpstr>
      <vt:lpstr>Types of Attributes (2)</vt:lpstr>
      <vt:lpstr>Types of Attributes (3)</vt:lpstr>
      <vt:lpstr>A complex attribute: AddressPhone.</vt:lpstr>
      <vt:lpstr>Entity Types and Key Attributes</vt:lpstr>
      <vt:lpstr>Two entity types, EMPLOYEE and COMPANY, and some member entities of each.</vt:lpstr>
      <vt:lpstr>ENTITY SET corresponding to the ENTITY TYPE CAR</vt:lpstr>
      <vt:lpstr>Preliminary design of entity types for the COMPANY database.</vt:lpstr>
      <vt:lpstr>Entity Types:   EMPLOYEE,      DEPARTMENT,    PROJECT,    DEPENDENT</vt:lpstr>
      <vt:lpstr>Relationships and Relationship Types (1)</vt:lpstr>
      <vt:lpstr>Relationship instances of the WORKS_FOR relationship  between EMPLOYEE and DEPARTMENT</vt:lpstr>
      <vt:lpstr>Some relationship instances in the SUPPLY ternary relationship set.</vt:lpstr>
      <vt:lpstr>Number of Relationship Types with An Entity</vt:lpstr>
      <vt:lpstr>Relationship Types: WORKS_FOR MANAGES WORKS_ON CONTROLS SUPERVISION  DEPENDENTS_OF</vt:lpstr>
      <vt:lpstr>Weak Entity Type:       DEPENDENT Partial Key:    Name Identifying Relationship:     DEPENDENTS_OF Identifying Entity Type:    EMPLOYEE</vt:lpstr>
      <vt:lpstr>Weak Entity Types</vt:lpstr>
      <vt:lpstr>Constraints on Relationships</vt:lpstr>
      <vt:lpstr>A 1:1 relationship, MANAGES.</vt:lpstr>
      <vt:lpstr>PowerPoint 簡報</vt:lpstr>
      <vt:lpstr>Many-to-One (N:1) RELATIONSHIP</vt:lpstr>
      <vt:lpstr>PowerPoint 簡報</vt:lpstr>
      <vt:lpstr>An M:N relationship, WORKS_ON.</vt:lpstr>
      <vt:lpstr>PowerPoint 簡報</vt:lpstr>
      <vt:lpstr>Recursive Relationship Types 遞歸</vt:lpstr>
      <vt:lpstr>Recursive Relationship Type is: SUPERVISION (participation role names are shown)</vt:lpstr>
      <vt:lpstr>A RECURSIVE RELATIONSHIP SUPERVISION</vt:lpstr>
      <vt:lpstr>Attributes of Relationship Types</vt:lpstr>
      <vt:lpstr>Alternative (min, max) notation for relationship structural constraints:</vt:lpstr>
      <vt:lpstr>PowerPoint 簡報</vt:lpstr>
      <vt:lpstr>PowerPoint 簡報</vt:lpstr>
      <vt:lpstr>Summary of the notation for ER diagrams.</vt:lpstr>
      <vt:lpstr>The COMPANY conceptual scheme in UML class diagram notation.</vt:lpstr>
      <vt:lpstr>Relationships of Higher Degree</vt:lpstr>
      <vt:lpstr>PowerPoint 簡報</vt:lpstr>
      <vt:lpstr>Another example of ternary versus binary relationship types</vt:lpstr>
      <vt:lpstr>A weak entity type INTERVIEW with a ternary identifying relationship type.</vt:lpstr>
      <vt:lpstr>PROBLEM with ER model</vt:lpstr>
      <vt:lpstr>Chapter 7 (Part 2)  The Enhanced Entity-Relationship Model</vt:lpstr>
      <vt:lpstr>A simplified diagram to illustrate the main phases of database design.</vt:lpstr>
      <vt:lpstr>Conceptual Design</vt:lpstr>
      <vt:lpstr>Summary of the notation for ER diagrams.</vt:lpstr>
      <vt:lpstr>Outline: Enhanced ER and UML Modeling</vt:lpstr>
      <vt:lpstr>Enhanced-ER (EER) Model Concepts</vt:lpstr>
      <vt:lpstr>Subclasses and Superclasses</vt:lpstr>
      <vt:lpstr>EER diagram notation to represent subclasses and specialization.</vt:lpstr>
      <vt:lpstr>Example of a Specialization</vt:lpstr>
      <vt:lpstr>Specialization</vt:lpstr>
      <vt:lpstr>Instances of a specialization.</vt:lpstr>
      <vt:lpstr>Generalization. (a) Two entity types, CAR and TRUCK. (b) Generalizing CAR and TRUCK into the superclass VEHICLE.</vt:lpstr>
      <vt:lpstr>Generalization</vt:lpstr>
      <vt:lpstr>EER diagram notation for an attribute-defined specialization on JobType.</vt:lpstr>
      <vt:lpstr>Constraints on Specialization and Generalization</vt:lpstr>
      <vt:lpstr>Disjointness and Completeness Constraints</vt:lpstr>
      <vt:lpstr>Disjointness and Completeness Constraints</vt:lpstr>
      <vt:lpstr>A specialization lattice with shared subclass ENGINEERING_MANAGER</vt:lpstr>
      <vt:lpstr>Specialization / Generalization Hierarchies, Lattices and Shared Subclasses</vt:lpstr>
      <vt:lpstr>A specialization lattice with multiple inheritance for a UNIVERSITY database.</vt:lpstr>
      <vt:lpstr>Two categories (union types): OWNER and REGISTERED_VEHICLE.</vt:lpstr>
      <vt:lpstr>Categories (UNION TYPES)</vt:lpstr>
      <vt:lpstr>An EER conceptual schema for a UNIVERSITY database.</vt:lpstr>
      <vt:lpstr>Formal Definitions of EER Model (1)</vt:lpstr>
      <vt:lpstr>Formal Definitions of EER Model (2)</vt:lpstr>
      <vt:lpstr>Formal Definitions of EER Model (3)</vt:lpstr>
      <vt:lpstr>A UML class diagram corresponding to the EER, illustrating UML notation for specialization/generalization.</vt:lpstr>
      <vt:lpstr>Alternative Diagrammatic Notations</vt:lpstr>
    </vt:vector>
  </TitlesOfParts>
  <Company>Addsion-Wesley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Database Systems</dc:title>
  <dc:creator>Shamkant B. Navathe</dc:creator>
  <cp:lastModifiedBy>Jerry Chien</cp:lastModifiedBy>
  <cp:revision>499</cp:revision>
  <cp:lastPrinted>2001-05-28T10:10:18Z</cp:lastPrinted>
  <dcterms:created xsi:type="dcterms:W3CDTF">1998-07-18T17:10:54Z</dcterms:created>
  <dcterms:modified xsi:type="dcterms:W3CDTF">2018-11-21T13:52:46Z</dcterms:modified>
</cp:coreProperties>
</file>